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7"/>
  </p:notesMasterIdLst>
  <p:handoutMasterIdLst>
    <p:handoutMasterId r:id="rId28"/>
  </p:handoutMasterIdLst>
  <p:sldIdLst>
    <p:sldId id="256" r:id="rId2"/>
    <p:sldId id="272" r:id="rId3"/>
    <p:sldId id="289" r:id="rId4"/>
    <p:sldId id="257" r:id="rId5"/>
    <p:sldId id="292" r:id="rId6"/>
    <p:sldId id="293" r:id="rId7"/>
    <p:sldId id="260" r:id="rId8"/>
    <p:sldId id="280" r:id="rId9"/>
    <p:sldId id="261" r:id="rId10"/>
    <p:sldId id="281" r:id="rId11"/>
    <p:sldId id="286" r:id="rId12"/>
    <p:sldId id="291" r:id="rId13"/>
    <p:sldId id="262" r:id="rId14"/>
    <p:sldId id="265" r:id="rId15"/>
    <p:sldId id="288" r:id="rId16"/>
    <p:sldId id="290" r:id="rId17"/>
    <p:sldId id="269" r:id="rId18"/>
    <p:sldId id="266" r:id="rId19"/>
    <p:sldId id="270" r:id="rId20"/>
    <p:sldId id="275" r:id="rId21"/>
    <p:sldId id="276" r:id="rId22"/>
    <p:sldId id="277" r:id="rId23"/>
    <p:sldId id="267" r:id="rId24"/>
    <p:sldId id="278" r:id="rId25"/>
    <p:sldId id="287" r:id="rId2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69" autoAdjust="0"/>
  </p:normalViewPr>
  <p:slideViewPr>
    <p:cSldViewPr>
      <p:cViewPr varScale="1">
        <p:scale>
          <a:sx n="87" d="100"/>
          <a:sy n="87" d="100"/>
        </p:scale>
        <p:origin x="-106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81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475" cy="4649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10.1 Early Civilizations in Africa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9" y="1"/>
            <a:ext cx="3038475" cy="4649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34C897-D864-4968-A743-961D54A7616A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823"/>
            <a:ext cx="3038475" cy="4649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829823"/>
            <a:ext cx="3038475" cy="4649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3A2B42-E67F-4D5F-A7A3-D01279BAD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728751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r>
              <a:rPr lang="en-US" smtClean="0"/>
              <a:t>10.1 Early Civilizations in Africa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D8DFC39A-C294-44FB-9190-A0E7268F8C06}" type="datetimeFigureOut">
              <a:rPr lang="en-US" smtClean="0"/>
              <a:t>9/25/2019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5AAE0794-C6A8-4232-B33A-38A87F273A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4522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AE0794-C6A8-4232-B33A-38A87F273A3C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10.1 Early Civilizations in Africa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477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AE0794-C6A8-4232-B33A-38A87F273A3C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10.1 Early Civilizations in Africa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816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420AE-F975-4C6E-8EF4-9132B23B952E}" type="datetimeFigureOut">
              <a:rPr lang="en-US" smtClean="0"/>
              <a:t>9/25/2019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3049D5-5525-4335-9780-22AD6A5125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420AE-F975-4C6E-8EF4-9132B23B952E}" type="datetimeFigureOut">
              <a:rPr lang="en-US" smtClean="0"/>
              <a:t>9/25/2019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049D5-5525-4335-9780-22AD6A5125D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420AE-F975-4C6E-8EF4-9132B23B952E}" type="datetimeFigureOut">
              <a:rPr lang="en-US" smtClean="0"/>
              <a:t>9/25/2019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049D5-5525-4335-9780-22AD6A5125D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8B420AE-F975-4C6E-8EF4-9132B23B952E}" type="datetimeFigureOut">
              <a:rPr lang="en-US" smtClean="0"/>
              <a:t>9/25/2019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83049D5-5525-4335-9780-22AD6A5125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420AE-F975-4C6E-8EF4-9132B23B952E}" type="datetimeFigureOut">
              <a:rPr lang="en-US" smtClean="0"/>
              <a:t>9/25/2019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049D5-5525-4335-9780-22AD6A5125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420AE-F975-4C6E-8EF4-9132B23B952E}" type="datetimeFigureOut">
              <a:rPr lang="en-US" smtClean="0"/>
              <a:t>9/25/2019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049D5-5525-4335-9780-22AD6A5125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049D5-5525-4335-9780-22AD6A5125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420AE-F975-4C6E-8EF4-9132B23B952E}" type="datetimeFigureOut">
              <a:rPr lang="en-US" smtClean="0"/>
              <a:t>9/25/2019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420AE-F975-4C6E-8EF4-9132B23B952E}" type="datetimeFigureOut">
              <a:rPr lang="en-US" smtClean="0"/>
              <a:t>9/25/2019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049D5-5525-4335-9780-22AD6A5125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420AE-F975-4C6E-8EF4-9132B23B952E}" type="datetimeFigureOut">
              <a:rPr lang="en-US" smtClean="0"/>
              <a:t>9/25/2019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049D5-5525-4335-9780-22AD6A5125D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8B420AE-F975-4C6E-8EF4-9132B23B952E}" type="datetimeFigureOut">
              <a:rPr lang="en-US" smtClean="0"/>
              <a:t>9/25/2019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83049D5-5525-4335-9780-22AD6A5125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420AE-F975-4C6E-8EF4-9132B23B952E}" type="datetimeFigureOut">
              <a:rPr lang="en-US" smtClean="0"/>
              <a:t>9/25/2019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3049D5-5525-4335-9780-22AD6A5125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8B420AE-F975-4C6E-8EF4-9132B23B952E}" type="datetimeFigureOut">
              <a:rPr lang="en-US" smtClean="0"/>
              <a:t>9/25/2019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83049D5-5525-4335-9780-22AD6A5125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bY_aP-alkw" TargetMode="External"/><Relationship Id="rId2" Type="http://schemas.openxmlformats.org/officeDocument/2006/relationships/hyperlink" Target="https://www.youtube.com/watch?v=fNKygHu-JUI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Early Civilizations in Africa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10.1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34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32" name="Picture 8" descr="Image may contain: grass and outdoor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3" b="16396"/>
          <a:stretch/>
        </p:blipFill>
        <p:spPr bwMode="auto">
          <a:xfrm>
            <a:off x="1066800" y="533400"/>
            <a:ext cx="7086600" cy="5682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8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Image may contain: sky, outdoor and natur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1524000"/>
            <a:ext cx="8128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81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Image may contain: 1 person, smiling, grass and outdoo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609600"/>
            <a:ext cx="5717383" cy="5711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73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Tropical Rain Forests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 dirty="0" smtClean="0"/>
              <a:t>Tropical rain forests found near equator and on Madagascar, an island off southeast coast</a:t>
            </a:r>
          </a:p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en-US" u="sng" dirty="0"/>
              <a:t>Hot</a:t>
            </a:r>
            <a:r>
              <a:rPr lang="en-US" altLang="en-US" dirty="0"/>
              <a:t>, </a:t>
            </a:r>
            <a:r>
              <a:rPr lang="en-US" altLang="en-US" u="sng" dirty="0"/>
              <a:t>humid</a:t>
            </a:r>
            <a:r>
              <a:rPr lang="en-US" altLang="en-US" dirty="0"/>
              <a:t> </a:t>
            </a:r>
            <a:r>
              <a:rPr lang="en-US" altLang="en-US" dirty="0" smtClean="0"/>
              <a:t>climate and </a:t>
            </a:r>
            <a:r>
              <a:rPr lang="en-US" altLang="en-US" dirty="0"/>
              <a:t>year-round rainfall of rain forest supports broad range of </a:t>
            </a:r>
            <a:r>
              <a:rPr lang="en-US" altLang="en-US" dirty="0" smtClean="0"/>
              <a:t>plant and animal </a:t>
            </a:r>
            <a:r>
              <a:rPr lang="en-US" altLang="en-US" dirty="0"/>
              <a:t>life</a:t>
            </a:r>
          </a:p>
          <a:p>
            <a:endParaRPr lang="en-US" dirty="0"/>
          </a:p>
        </p:txBody>
      </p:sp>
      <p:pic>
        <p:nvPicPr>
          <p:cNvPr id="15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22" y="3820159"/>
            <a:ext cx="8006398" cy="221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03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29200"/>
          </a:xfrm>
        </p:spPr>
        <p:txBody>
          <a:bodyPr>
            <a:normAutofit fontScale="92500"/>
          </a:bodyPr>
          <a:lstStyle/>
          <a:p>
            <a:r>
              <a:rPr lang="en-US" altLang="en-US" dirty="0" smtClean="0"/>
              <a:t>Varied </a:t>
            </a:r>
            <a:r>
              <a:rPr lang="en-US" altLang="en-US" u="sng" dirty="0" smtClean="0"/>
              <a:t>Climates</a:t>
            </a:r>
          </a:p>
          <a:p>
            <a:pPr lvl="1"/>
            <a:r>
              <a:rPr lang="en-US" altLang="en-US" dirty="0" smtClean="0"/>
              <a:t>First people to live in Africa had to adapt to varied climates and features</a:t>
            </a:r>
          </a:p>
          <a:p>
            <a:pPr lvl="1"/>
            <a:r>
              <a:rPr lang="en-US" altLang="en-US" dirty="0" smtClean="0"/>
              <a:t>Insufficient </a:t>
            </a:r>
            <a:r>
              <a:rPr lang="en-US" altLang="en-US" u="sng" dirty="0" smtClean="0"/>
              <a:t>water</a:t>
            </a:r>
            <a:r>
              <a:rPr lang="en-US" altLang="en-US" dirty="0" smtClean="0"/>
              <a:t> supplies and poor </a:t>
            </a:r>
            <a:r>
              <a:rPr lang="en-US" altLang="en-US" u="sng" dirty="0" smtClean="0"/>
              <a:t>soil</a:t>
            </a:r>
            <a:r>
              <a:rPr lang="en-US" altLang="en-US" dirty="0" smtClean="0"/>
              <a:t> in some places made farming difficult</a:t>
            </a:r>
          </a:p>
          <a:p>
            <a:r>
              <a:rPr lang="en-US" altLang="en-US" u="sng" dirty="0" smtClean="0"/>
              <a:t>Rains </a:t>
            </a:r>
          </a:p>
          <a:p>
            <a:pPr marL="640080" lvl="2">
              <a:spcBef>
                <a:spcPts val="600"/>
              </a:spcBef>
              <a:buClr>
                <a:schemeClr val="accent2"/>
              </a:buClr>
            </a:pPr>
            <a:r>
              <a:rPr lang="en-US" altLang="en-US" sz="2400" dirty="0">
                <a:solidFill>
                  <a:schemeClr val="tx2"/>
                </a:solidFill>
              </a:rPr>
              <a:t>Rainfall—too much, too little—presented problems that continue today</a:t>
            </a:r>
          </a:p>
          <a:p>
            <a:pPr lvl="1"/>
            <a:r>
              <a:rPr lang="en-US" altLang="en-US" dirty="0"/>
              <a:t>Heavy rains erode </a:t>
            </a:r>
            <a:r>
              <a:rPr lang="en-US" altLang="en-US" dirty="0" smtClean="0"/>
              <a:t>soil and </a:t>
            </a:r>
            <a:r>
              <a:rPr lang="en-US" altLang="en-US" dirty="0"/>
              <a:t>wash </a:t>
            </a:r>
            <a:r>
              <a:rPr lang="en-US" altLang="en-US" dirty="0" smtClean="0"/>
              <a:t>away nutrients important for growing crops</a:t>
            </a:r>
          </a:p>
          <a:p>
            <a:pPr lvl="1"/>
            <a:r>
              <a:rPr lang="en-US" altLang="en-US" dirty="0" smtClean="0"/>
              <a:t>Insufficient </a:t>
            </a:r>
            <a:r>
              <a:rPr lang="en-US" altLang="en-US" u="sng" dirty="0" smtClean="0"/>
              <a:t>rainfall</a:t>
            </a:r>
            <a:r>
              <a:rPr lang="en-US" altLang="en-US" dirty="0" smtClean="0"/>
              <a:t> leads to drought and poor grazing land</a:t>
            </a:r>
          </a:p>
          <a:p>
            <a:pPr lvl="1"/>
            <a:r>
              <a:rPr lang="en-US" altLang="en-US" dirty="0" smtClean="0"/>
              <a:t>Farmers must decide which crops to grow based on expected rainfall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Adapting to Africa’s </a:t>
            </a:r>
            <a:r>
              <a:rPr lang="en-US" altLang="en-US" u="sng" dirty="0" smtClean="0"/>
              <a:t>Environment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265876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953000"/>
          </a:xfrm>
        </p:spPr>
        <p:txBody>
          <a:bodyPr>
            <a:normAutofit fontScale="92500"/>
          </a:bodyPr>
          <a:lstStyle/>
          <a:p>
            <a:r>
              <a:rPr lang="en-US" altLang="en-US" dirty="0" smtClean="0"/>
              <a:t>Insects and Parasites</a:t>
            </a:r>
          </a:p>
          <a:p>
            <a:pPr lvl="1"/>
            <a:r>
              <a:rPr lang="en-US" altLang="en-US" dirty="0" smtClean="0"/>
              <a:t>Parasites thrive in tropical areas; transmitted by mosquitoes to humans, animals; can lead to deadly diseases like </a:t>
            </a:r>
            <a:r>
              <a:rPr lang="en-US" altLang="en-US" u="sng" dirty="0" smtClean="0"/>
              <a:t>malaria</a:t>
            </a:r>
          </a:p>
          <a:p>
            <a:pPr lvl="1"/>
            <a:endParaRPr lang="en-US" altLang="en-US" dirty="0" smtClean="0"/>
          </a:p>
          <a:p>
            <a:pPr lvl="1"/>
            <a:r>
              <a:rPr lang="en-US" altLang="en-US" dirty="0" smtClean="0"/>
              <a:t>The </a:t>
            </a:r>
            <a:r>
              <a:rPr lang="en-US" altLang="en-US" u="sng" dirty="0" smtClean="0"/>
              <a:t>tsetse fly</a:t>
            </a:r>
            <a:r>
              <a:rPr lang="en-US" altLang="en-US" dirty="0" smtClean="0"/>
              <a:t>, sub-Saharan Africa, carries parasite that can kill livestock and infect humans with sleeping sickness, a potentially fatal illness</a:t>
            </a:r>
            <a:endParaRPr lang="en-US" altLang="en-US" dirty="0" smtClean="0"/>
          </a:p>
        </p:txBody>
      </p:sp>
      <p:pic>
        <p:nvPicPr>
          <p:cNvPr id="4098" name="Picture 2" descr="Image result for tsetse fly blue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97" r="17779"/>
          <a:stretch/>
        </p:blipFill>
        <p:spPr bwMode="auto">
          <a:xfrm>
            <a:off x="5181600" y="1828800"/>
            <a:ext cx="3370472" cy="3960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816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9,000</a:t>
            </a:r>
            <a:r>
              <a:rPr lang="en-US" dirty="0" smtClean="0"/>
              <a:t> years ago</a:t>
            </a:r>
          </a:p>
          <a:p>
            <a:pPr lvl="1"/>
            <a:r>
              <a:rPr lang="en-US" dirty="0" smtClean="0"/>
              <a:t>Africans began to farm and leave behind lives as hunter-gatherers</a:t>
            </a:r>
          </a:p>
          <a:p>
            <a:pPr lvl="1"/>
            <a:r>
              <a:rPr lang="en-US" dirty="0" smtClean="0"/>
              <a:t>There is some archeological evidence that the first farms were in the Sahara nearly 8,000 years ago</a:t>
            </a:r>
          </a:p>
          <a:p>
            <a:pPr lvl="2"/>
            <a:r>
              <a:rPr lang="en-US" dirty="0" smtClean="0"/>
              <a:t>It was much wetter than it is now.</a:t>
            </a:r>
          </a:p>
          <a:p>
            <a:r>
              <a:rPr lang="en-US" u="sng" dirty="0" smtClean="0"/>
              <a:t>5,000</a:t>
            </a:r>
            <a:r>
              <a:rPr lang="en-US" dirty="0" smtClean="0"/>
              <a:t> years ago</a:t>
            </a:r>
          </a:p>
          <a:p>
            <a:pPr lvl="1"/>
            <a:r>
              <a:rPr lang="en-US" dirty="0" smtClean="0"/>
              <a:t>The climate changed and the Sahara became drier.</a:t>
            </a:r>
          </a:p>
          <a:p>
            <a:pPr lvl="1"/>
            <a:r>
              <a:rPr lang="en-US" u="sng" dirty="0" smtClean="0"/>
              <a:t>Pastoralists</a:t>
            </a:r>
            <a:r>
              <a:rPr lang="en-US" dirty="0" smtClean="0"/>
              <a:t> (those who practiced raising herd animals) migrated to the Mediterranean coast, the Nile Valley, and parts of </a:t>
            </a:r>
            <a:r>
              <a:rPr lang="en-US" u="sng" dirty="0" smtClean="0"/>
              <a:t>West</a:t>
            </a:r>
            <a:r>
              <a:rPr lang="en-US" dirty="0" smtClean="0"/>
              <a:t> Africa.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Farming Societies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71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u="sng" dirty="0" smtClean="0"/>
              <a:t>Religion</a:t>
            </a:r>
            <a:r>
              <a:rPr lang="en-US" sz="3600" dirty="0" smtClean="0"/>
              <a:t> and </a:t>
            </a:r>
            <a:r>
              <a:rPr lang="en-US" sz="3600" u="sng" dirty="0" smtClean="0"/>
              <a:t>Culture</a:t>
            </a:r>
            <a:endParaRPr lang="en-US" sz="3600" u="sng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2438400"/>
            <a:ext cx="4059936" cy="4114800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dirty="0" smtClean="0"/>
              <a:t>Examples of Beliefs</a:t>
            </a:r>
          </a:p>
          <a:p>
            <a:pPr lvl="1"/>
            <a:r>
              <a:rPr lang="en-US" altLang="en-US" dirty="0" smtClean="0"/>
              <a:t>Many believed that unseen spirits of </a:t>
            </a:r>
            <a:r>
              <a:rPr lang="en-US" altLang="en-US" u="sng" dirty="0" smtClean="0"/>
              <a:t>ancestors</a:t>
            </a:r>
            <a:r>
              <a:rPr lang="en-US" altLang="en-US" dirty="0" smtClean="0"/>
              <a:t> stayed near</a:t>
            </a:r>
          </a:p>
          <a:p>
            <a:pPr lvl="1"/>
            <a:r>
              <a:rPr lang="en-US" altLang="en-US" dirty="0" smtClean="0"/>
              <a:t>To honor spirits, families marked certain places as sacred places, put specially carved </a:t>
            </a:r>
            <a:r>
              <a:rPr lang="en-US" altLang="en-US" u="sng" dirty="0" smtClean="0"/>
              <a:t>statues</a:t>
            </a:r>
            <a:r>
              <a:rPr lang="en-US" altLang="en-US" dirty="0" smtClean="0"/>
              <a:t> there</a:t>
            </a:r>
          </a:p>
          <a:p>
            <a:pPr lvl="1"/>
            <a:r>
              <a:rPr lang="en-US" altLang="en-US" dirty="0" smtClean="0"/>
              <a:t>Families gathered to share news, food with ancestors, hoping spirits would protect them</a:t>
            </a:r>
            <a:endParaRPr lang="en-US" alt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4059936" cy="3657600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u="sng" dirty="0" smtClean="0"/>
              <a:t>Animism</a:t>
            </a:r>
          </a:p>
          <a:p>
            <a:pPr lvl="1"/>
            <a:r>
              <a:rPr lang="en-US" altLang="en-US" dirty="0" smtClean="0"/>
              <a:t>Many Africans also practiced form of religion called animism—belief that bodies of water, animals, </a:t>
            </a:r>
            <a:r>
              <a:rPr lang="en-US" altLang="en-US" u="sng" dirty="0" smtClean="0"/>
              <a:t>trees</a:t>
            </a:r>
            <a:r>
              <a:rPr lang="en-US" altLang="en-US" dirty="0" smtClean="0"/>
              <a:t>, other natural objects have spirits</a:t>
            </a:r>
          </a:p>
          <a:p>
            <a:pPr lvl="1"/>
            <a:r>
              <a:rPr lang="en-US" altLang="en-US" dirty="0" smtClean="0"/>
              <a:t>Animism reflected Africans’ close ties to </a:t>
            </a:r>
            <a:r>
              <a:rPr lang="en-US" altLang="en-US" u="sng" dirty="0" smtClean="0"/>
              <a:t>natural</a:t>
            </a:r>
            <a:r>
              <a:rPr lang="en-US" altLang="en-US" dirty="0" smtClean="0"/>
              <a:t> world</a:t>
            </a:r>
            <a:endParaRPr lang="en-US" altLang="en-US" dirty="0" smtClean="0"/>
          </a:p>
        </p:txBody>
      </p:sp>
      <p:sp>
        <p:nvSpPr>
          <p:cNvPr id="14" name="Title 3"/>
          <p:cNvSpPr txBox="1">
            <a:spLocks/>
          </p:cNvSpPr>
          <p:nvPr/>
        </p:nvSpPr>
        <p:spPr>
          <a:xfrm>
            <a:off x="609600" y="11430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800" dirty="0" smtClean="0"/>
              <a:t>Many early Africans shared similar religious beliefs and shared common features in the arts as well.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468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Griots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800600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Many early societies did not develop systems of writing</a:t>
            </a:r>
          </a:p>
          <a:p>
            <a:r>
              <a:rPr lang="en-US" altLang="en-US" dirty="0" smtClean="0"/>
              <a:t>They maintained sense of identity, continuity through oral traditions</a:t>
            </a:r>
          </a:p>
          <a:p>
            <a:pPr lvl="1"/>
            <a:r>
              <a:rPr lang="en-US" altLang="en-US" dirty="0" smtClean="0"/>
              <a:t>Included stories, </a:t>
            </a:r>
            <a:r>
              <a:rPr lang="en-US" altLang="en-US" u="sng" dirty="0" smtClean="0"/>
              <a:t>songs</a:t>
            </a:r>
            <a:r>
              <a:rPr lang="en-US" altLang="en-US" dirty="0" smtClean="0"/>
              <a:t>, poems, proverbs</a:t>
            </a:r>
          </a:p>
          <a:p>
            <a:r>
              <a:rPr lang="en-US" altLang="en-US" dirty="0" smtClean="0"/>
              <a:t>The task of remembering was entrusted to storytellers called </a:t>
            </a:r>
            <a:r>
              <a:rPr lang="en-US" altLang="en-US" u="sng" dirty="0" smtClean="0"/>
              <a:t>griots</a:t>
            </a:r>
          </a:p>
          <a:p>
            <a:endParaRPr lang="en-US" dirty="0"/>
          </a:p>
        </p:txBody>
      </p:sp>
      <p:pic>
        <p:nvPicPr>
          <p:cNvPr id="11" name="Picture 5" descr="grio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378252"/>
            <a:ext cx="3641925" cy="4717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583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Music and Dance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953000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dirty="0" smtClean="0"/>
              <a:t>In many societies, music and </a:t>
            </a:r>
            <a:r>
              <a:rPr lang="en-US" altLang="en-US" u="sng" dirty="0" smtClean="0"/>
              <a:t>dance</a:t>
            </a:r>
            <a:r>
              <a:rPr lang="en-US" altLang="en-US" dirty="0" smtClean="0"/>
              <a:t> were central to many celebrations and rituals</a:t>
            </a:r>
          </a:p>
          <a:p>
            <a:r>
              <a:rPr lang="en-US" altLang="en-US" dirty="0" smtClean="0"/>
              <a:t>Carving and wearing of elaborate </a:t>
            </a:r>
            <a:r>
              <a:rPr lang="en-US" altLang="en-US" u="sng" dirty="0" smtClean="0"/>
              <a:t>masks</a:t>
            </a:r>
            <a:r>
              <a:rPr lang="en-US" altLang="en-US" dirty="0" smtClean="0"/>
              <a:t> part of these rituals as well</a:t>
            </a:r>
          </a:p>
          <a:p>
            <a:r>
              <a:rPr lang="en-US" altLang="en-US" dirty="0" smtClean="0"/>
              <a:t>Early Africans excelled in </a:t>
            </a:r>
            <a:r>
              <a:rPr lang="en-US" altLang="en-US" u="sng" dirty="0" smtClean="0"/>
              <a:t>sculpture</a:t>
            </a:r>
            <a:r>
              <a:rPr lang="en-US" altLang="en-US" dirty="0" smtClean="0"/>
              <a:t>: bronze as well as terra cotta</a:t>
            </a:r>
          </a:p>
          <a:p>
            <a:r>
              <a:rPr lang="en-US" altLang="en-US" dirty="0" smtClean="0"/>
              <a:t>Traditional music performed with variety of wind, stringed instruments</a:t>
            </a:r>
            <a:endParaRPr lang="en-US" altLang="en-US" dirty="0" smtClean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319" y="1666874"/>
            <a:ext cx="3665220" cy="4581525"/>
          </a:xfrm>
        </p:spPr>
      </p:pic>
      <p:pic>
        <p:nvPicPr>
          <p:cNvPr id="6" name="West African Traditional Music - Tribal War Chan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77200" y="152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855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764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5990" name="Picture 6" descr="p28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93"/>
          <a:stretch/>
        </p:blipFill>
        <p:spPr bwMode="auto">
          <a:xfrm>
            <a:off x="1371600" y="-21627"/>
            <a:ext cx="6934200" cy="6879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ch10_sp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4800" y="152400"/>
            <a:ext cx="609600" cy="609600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80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26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animism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890588"/>
            <a:ext cx="3810000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152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9" descr="A726-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575" y="790575"/>
            <a:ext cx="527685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687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African+Tribal+mas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85800"/>
            <a:ext cx="69342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338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The spread of iron technology after the </a:t>
            </a:r>
            <a:r>
              <a:rPr lang="en-US" altLang="en-US" u="sng" dirty="0" smtClean="0"/>
              <a:t>500s</a:t>
            </a:r>
            <a:r>
              <a:rPr lang="en-US" altLang="en-US" dirty="0" smtClean="0"/>
              <a:t> BC changed farming practices in sub-Saharan Africa. As a result, African society changed.</a:t>
            </a:r>
          </a:p>
          <a:p>
            <a:endParaRPr lang="en-US" altLang="en-US" dirty="0" smtClean="0"/>
          </a:p>
          <a:p>
            <a:r>
              <a:rPr lang="en-US" altLang="en-US" u="sng" dirty="0" err="1" smtClean="0"/>
              <a:t>Nok</a:t>
            </a:r>
            <a:r>
              <a:rPr lang="en-US" altLang="en-US" dirty="0" smtClean="0"/>
              <a:t> were  some of earliest known peoples to practice ironworking techniques for refining </a:t>
            </a:r>
            <a:r>
              <a:rPr lang="en-US" altLang="en-US" u="sng" dirty="0" smtClean="0"/>
              <a:t>iron</a:t>
            </a:r>
            <a:r>
              <a:rPr lang="en-US" altLang="en-US" dirty="0" smtClean="0"/>
              <a:t> </a:t>
            </a:r>
            <a:r>
              <a:rPr lang="en-US" altLang="en-US" u="sng" dirty="0" smtClean="0"/>
              <a:t>ore</a:t>
            </a:r>
            <a:r>
              <a:rPr lang="en-US" altLang="en-US" dirty="0" smtClean="0"/>
              <a:t> to iron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Now possible to produce </a:t>
            </a:r>
            <a:r>
              <a:rPr lang="en-US" altLang="en-US" u="sng" dirty="0" smtClean="0"/>
              <a:t>tools</a:t>
            </a:r>
            <a:r>
              <a:rPr lang="en-US" altLang="en-US" dirty="0" smtClean="0"/>
              <a:t> and </a:t>
            </a:r>
            <a:r>
              <a:rPr lang="en-US" altLang="en-US" u="sng" dirty="0" smtClean="0"/>
              <a:t>weapons</a:t>
            </a:r>
            <a:r>
              <a:rPr lang="en-US" altLang="en-US" dirty="0" smtClean="0"/>
              <a:t> superior to those they had made before.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Africa’s Iron 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64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Bantu</a:t>
            </a:r>
          </a:p>
          <a:p>
            <a:pPr lvl="1"/>
            <a:r>
              <a:rPr lang="en-US" dirty="0" smtClean="0"/>
              <a:t>A family of closely related African languages</a:t>
            </a:r>
          </a:p>
          <a:p>
            <a:pPr lvl="1"/>
            <a:r>
              <a:rPr lang="en-US" dirty="0" smtClean="0"/>
              <a:t>This is also what any of the people who speak the language are called languages spoken in central and southern Africa, including </a:t>
            </a:r>
            <a:r>
              <a:rPr lang="en-US" u="sng" dirty="0" smtClean="0"/>
              <a:t>Swahili</a:t>
            </a:r>
            <a:r>
              <a:rPr lang="en-US" dirty="0" smtClean="0"/>
              <a:t>, </a:t>
            </a:r>
            <a:r>
              <a:rPr lang="en-US" u="sng" dirty="0" smtClean="0"/>
              <a:t>Xhosa</a:t>
            </a:r>
            <a:r>
              <a:rPr lang="en-US" dirty="0" smtClean="0"/>
              <a:t>, and </a:t>
            </a:r>
            <a:r>
              <a:rPr lang="en-US" u="sng" dirty="0" smtClean="0"/>
              <a:t>Zulu</a:t>
            </a:r>
            <a:r>
              <a:rPr lang="en-US" dirty="0" smtClean="0"/>
              <a:t>.</a:t>
            </a:r>
          </a:p>
          <a:p>
            <a:r>
              <a:rPr lang="en-US" dirty="0" smtClean="0">
                <a:hlinkClick r:id="rId2"/>
              </a:rPr>
              <a:t>EXAMPLE 1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hlinkClick r:id="rId3"/>
              </a:rPr>
              <a:t>EXAMPLE 2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87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25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/>
              <a:t>Landforms</a:t>
            </a:r>
          </a:p>
          <a:p>
            <a:pPr lvl="1"/>
            <a:r>
              <a:rPr lang="en-US" dirty="0"/>
              <a:t>Low wide </a:t>
            </a:r>
            <a:r>
              <a:rPr lang="en-US" u="sng" dirty="0"/>
              <a:t>plains</a:t>
            </a:r>
            <a:r>
              <a:rPr lang="en-US" dirty="0"/>
              <a:t> run across the northern and western interior</a:t>
            </a:r>
          </a:p>
          <a:p>
            <a:pPr lvl="1"/>
            <a:r>
              <a:rPr lang="en-US" dirty="0"/>
              <a:t>Vast plateaus, or high plains, cover much of Africa’s central and southern interior</a:t>
            </a:r>
          </a:p>
          <a:p>
            <a:pPr lvl="1"/>
            <a:r>
              <a:rPr lang="en-US" dirty="0"/>
              <a:t>Valleys, lakes, mountain ranges, deserts, swamps, and sandy beaches</a:t>
            </a:r>
          </a:p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Geography of Africa</a:t>
            </a:r>
          </a:p>
        </p:txBody>
      </p:sp>
      <p:pic>
        <p:nvPicPr>
          <p:cNvPr id="5122" name="Picture 2" descr="Image may contain: ocean, sky, water, outdoor and nat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419600"/>
            <a:ext cx="3352800" cy="1885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may contain: sky, cloud, outdoor, nature and wat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400551"/>
            <a:ext cx="3386667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829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than </a:t>
            </a:r>
            <a:r>
              <a:rPr lang="en-US" u="sng" dirty="0" smtClean="0"/>
              <a:t>3</a:t>
            </a:r>
            <a:r>
              <a:rPr lang="en-US" dirty="0" smtClean="0"/>
              <a:t> times the size of </a:t>
            </a:r>
            <a:r>
              <a:rPr lang="en-US" u="sng" dirty="0" smtClean="0"/>
              <a:t>America</a:t>
            </a:r>
          </a:p>
          <a:p>
            <a:r>
              <a:rPr lang="en-US" dirty="0" smtClean="0"/>
              <a:t>Wide variety of climates and vegetation</a:t>
            </a:r>
          </a:p>
          <a:p>
            <a:r>
              <a:rPr lang="en-US" dirty="0" smtClean="0"/>
              <a:t>Three vegetation regions found in Africa</a:t>
            </a:r>
          </a:p>
          <a:p>
            <a:pPr lvl="1"/>
            <a:r>
              <a:rPr lang="en-US" u="sng" dirty="0" smtClean="0"/>
              <a:t>Sahel</a:t>
            </a:r>
          </a:p>
          <a:p>
            <a:pPr lvl="1"/>
            <a:r>
              <a:rPr lang="en-US" u="sng" dirty="0" smtClean="0"/>
              <a:t>Savanna</a:t>
            </a:r>
          </a:p>
          <a:p>
            <a:pPr lvl="1"/>
            <a:r>
              <a:rPr lang="en-US" u="sng" dirty="0" smtClean="0"/>
              <a:t>Tropical rain forest</a:t>
            </a:r>
          </a:p>
          <a:p>
            <a:r>
              <a:rPr lang="en-US" dirty="0" smtClean="0"/>
              <a:t>Three additional environmental regions include</a:t>
            </a:r>
          </a:p>
          <a:p>
            <a:pPr lvl="1"/>
            <a:r>
              <a:rPr lang="en-US" u="sng" dirty="0" smtClean="0"/>
              <a:t>Mediterranean</a:t>
            </a:r>
          </a:p>
          <a:p>
            <a:pPr lvl="1"/>
            <a:r>
              <a:rPr lang="en-US" u="sng" dirty="0" smtClean="0"/>
              <a:t>Dry woodland</a:t>
            </a:r>
          </a:p>
          <a:p>
            <a:pPr lvl="1"/>
            <a:r>
              <a:rPr lang="en-US" u="sng" dirty="0" smtClean="0"/>
              <a:t>Desert</a:t>
            </a:r>
            <a:endParaRPr lang="en-US" u="sng" dirty="0"/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26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Also, the coastal regions…</a:t>
            </a:r>
            <a:endParaRPr lang="en-US" dirty="0"/>
          </a:p>
        </p:txBody>
      </p:sp>
      <p:pic>
        <p:nvPicPr>
          <p:cNvPr id="7170" name="Picture 2" descr="Image may contain: outdoo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524000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018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Image may contain: outdoo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523999"/>
            <a:ext cx="3429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mage may contain: people standing, grass, sky, mountain, outdoor and na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3999"/>
            <a:ext cx="3429000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996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Sahel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800600"/>
          </a:xfrm>
        </p:spPr>
        <p:txBody>
          <a:bodyPr/>
          <a:lstStyle/>
          <a:p>
            <a:r>
              <a:rPr lang="en-US" altLang="en-US" dirty="0" smtClean="0"/>
              <a:t>South of Sahara, mighty rivers flow across plains, including Congo, Zambezi, Niger</a:t>
            </a:r>
          </a:p>
          <a:p>
            <a:r>
              <a:rPr lang="en-US" altLang="en-US" dirty="0" smtClean="0"/>
              <a:t>Region called the Sahel, strip of land dividing </a:t>
            </a:r>
            <a:r>
              <a:rPr lang="en-US" altLang="en-US" u="sng" dirty="0" smtClean="0"/>
              <a:t>desert</a:t>
            </a:r>
            <a:r>
              <a:rPr lang="en-US" altLang="en-US" dirty="0" smtClean="0"/>
              <a:t> and wetter areas</a:t>
            </a:r>
          </a:p>
          <a:p>
            <a:r>
              <a:rPr lang="en-US" altLang="en-US" dirty="0" smtClean="0"/>
              <a:t>Sahel fairly dry, but has vegetation to support hardy grazing animals</a:t>
            </a:r>
            <a:endParaRPr lang="en-US" altLang="en-US" dirty="0" smtClean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714006"/>
            <a:ext cx="4059238" cy="2191988"/>
          </a:xfrm>
        </p:spPr>
      </p:pic>
    </p:spTree>
    <p:extLst>
      <p:ext uri="{BB962C8B-B14F-4D97-AF65-F5344CB8AC3E}">
        <p14:creationId xmlns:p14="http://schemas.microsoft.com/office/powerpoint/2010/main" val="114387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9120909" cy="6019800"/>
          </a:xfr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33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Savanna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800600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Farther </a:t>
            </a:r>
            <a:r>
              <a:rPr lang="en-US" altLang="en-US" u="sng" dirty="0" smtClean="0"/>
              <a:t>south</a:t>
            </a:r>
            <a:r>
              <a:rPr lang="en-US" altLang="en-US" dirty="0" smtClean="0"/>
              <a:t>, band of tropical savanna, open </a:t>
            </a:r>
            <a:r>
              <a:rPr lang="en-US" altLang="en-US" u="sng" dirty="0" smtClean="0"/>
              <a:t>grassland</a:t>
            </a:r>
          </a:p>
          <a:p>
            <a:r>
              <a:rPr lang="en-US" altLang="en-US" dirty="0" smtClean="0"/>
              <a:t>Extends east from Central Africa, wraps back toward south</a:t>
            </a:r>
          </a:p>
          <a:p>
            <a:r>
              <a:rPr lang="en-US" altLang="en-US" dirty="0" smtClean="0"/>
              <a:t>Tall grasses, shrubs, trees grow there; variety of </a:t>
            </a:r>
            <a:r>
              <a:rPr lang="en-US" altLang="en-US" u="sng" dirty="0" smtClean="0"/>
              <a:t>herd animals</a:t>
            </a:r>
          </a:p>
          <a:p>
            <a:r>
              <a:rPr lang="en-US" altLang="en-US" dirty="0" smtClean="0"/>
              <a:t>The </a:t>
            </a:r>
            <a:r>
              <a:rPr lang="en-US" altLang="en-US" dirty="0" smtClean="0"/>
              <a:t>majority of Africans live there</a:t>
            </a:r>
          </a:p>
          <a:p>
            <a:endParaRPr lang="en-US" dirty="0"/>
          </a:p>
        </p:txBody>
      </p:sp>
      <p:pic>
        <p:nvPicPr>
          <p:cNvPr id="3076" name="Picture 4" descr="Image may contain: sky, cloud, ocean, outdoor and nature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48" r="18996"/>
          <a:stretch/>
        </p:blipFill>
        <p:spPr bwMode="auto">
          <a:xfrm>
            <a:off x="4876800" y="1981200"/>
            <a:ext cx="3767335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018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1826</TotalTime>
  <Words>711</Words>
  <Application>Microsoft Office PowerPoint</Application>
  <PresentationFormat>On-screen Show (4:3)</PresentationFormat>
  <Paragraphs>88</Paragraphs>
  <Slides>25</Slides>
  <Notes>2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Paper</vt:lpstr>
      <vt:lpstr>Chapter 10.1</vt:lpstr>
      <vt:lpstr>PowerPoint Presentation</vt:lpstr>
      <vt:lpstr>Geography of Africa</vt:lpstr>
      <vt:lpstr>PowerPoint Presentation</vt:lpstr>
      <vt:lpstr>Also, the coastal regions…</vt:lpstr>
      <vt:lpstr>PowerPoint Presentation</vt:lpstr>
      <vt:lpstr>The Sahel</vt:lpstr>
      <vt:lpstr>PowerPoint Presentation</vt:lpstr>
      <vt:lpstr>The Savanna</vt:lpstr>
      <vt:lpstr>PowerPoint Presentation</vt:lpstr>
      <vt:lpstr>PowerPoint Presentation</vt:lpstr>
      <vt:lpstr>PowerPoint Presentation</vt:lpstr>
      <vt:lpstr>Tropical Rain Forests</vt:lpstr>
      <vt:lpstr>Adapting to Africa’s Environment</vt:lpstr>
      <vt:lpstr>PowerPoint Presentation</vt:lpstr>
      <vt:lpstr>Early Farming Societies</vt:lpstr>
      <vt:lpstr>Religion and Culture</vt:lpstr>
      <vt:lpstr>Griots</vt:lpstr>
      <vt:lpstr>Music and Dance</vt:lpstr>
      <vt:lpstr>PowerPoint Presentation</vt:lpstr>
      <vt:lpstr>PowerPoint Presentation</vt:lpstr>
      <vt:lpstr>PowerPoint Presentation</vt:lpstr>
      <vt:lpstr>Africa’s Iron Age</vt:lpstr>
      <vt:lpstr>Language</vt:lpstr>
      <vt:lpstr>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10 African Kingdom 100 - 1500</dc:title>
  <dc:creator>Lou</dc:creator>
  <cp:lastModifiedBy>Dawn Hannawi</cp:lastModifiedBy>
  <cp:revision>41</cp:revision>
  <cp:lastPrinted>2019-09-25T19:33:17Z</cp:lastPrinted>
  <dcterms:created xsi:type="dcterms:W3CDTF">2017-09-23T19:58:58Z</dcterms:created>
  <dcterms:modified xsi:type="dcterms:W3CDTF">2019-09-26T19:35:10Z</dcterms:modified>
</cp:coreProperties>
</file>