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83" r:id="rId4"/>
    <p:sldId id="258" r:id="rId5"/>
    <p:sldId id="259" r:id="rId6"/>
    <p:sldId id="273" r:id="rId7"/>
    <p:sldId id="260" r:id="rId8"/>
    <p:sldId id="281" r:id="rId9"/>
    <p:sldId id="284" r:id="rId10"/>
    <p:sldId id="263" r:id="rId11"/>
    <p:sldId id="264" r:id="rId12"/>
    <p:sldId id="266" r:id="rId13"/>
    <p:sldId id="268" r:id="rId14"/>
    <p:sldId id="269" r:id="rId15"/>
    <p:sldId id="285" r:id="rId16"/>
    <p:sldId id="271" r:id="rId17"/>
    <p:sldId id="280" r:id="rId18"/>
    <p:sldId id="279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9" autoAdjust="0"/>
    <p:restoredTop sz="86455" autoAdjust="0"/>
  </p:normalViewPr>
  <p:slideViewPr>
    <p:cSldViewPr>
      <p:cViewPr>
        <p:scale>
          <a:sx n="94" d="100"/>
          <a:sy n="94" d="100"/>
        </p:scale>
        <p:origin x="-684" y="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1164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10CA9-F39B-452D-B50B-D8EAC4DF1DC9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88E9C-184F-4BAE-9DCD-5A5ED0E21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398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Z1eQ99Triw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orldhistorytoday.weebly.com/african-civilizations.html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VIDEO: Salt Mines of Mali</a:t>
            </a:r>
            <a:r>
              <a:rPr lang="en-US" baseline="0" dirty="0" smtClean="0"/>
              <a:t> </a:t>
            </a:r>
            <a:r>
              <a:rPr lang="en-US" dirty="0" smtClean="0">
                <a:hlinkClick r:id="rId3"/>
              </a:rPr>
              <a:t>https://www.youtube.com/watch?v=mZ1eQ99Triw</a:t>
            </a:r>
            <a:endParaRPr lang="en-US" dirty="0" smtClean="0"/>
          </a:p>
          <a:p>
            <a:r>
              <a:rPr lang="en-US" dirty="0" smtClean="0"/>
              <a:t>VIDEO: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Impact of the Salt Trade</a:t>
            </a:r>
            <a:r>
              <a:rPr lang="en-US" baseline="0" dirty="0" smtClean="0"/>
              <a:t> </a:t>
            </a:r>
            <a:r>
              <a:rPr lang="en-US" dirty="0" smtClean="0">
                <a:hlinkClick r:id="rId4"/>
              </a:rPr>
              <a:t>http://worldhistorytoday.weebly.com/african-civilizations.html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88E9C-184F-4BAE-9DCD-5A5ED0E215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72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CB93592-4644-4F4D-BFA7-B7821DA1E66E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B9BA928-410B-41A1-98A0-BBDC8E08F016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93592-4644-4F4D-BFA7-B7821DA1E66E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A928-410B-41A1-98A0-BBDC8E08F0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93592-4644-4F4D-BFA7-B7821DA1E66E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A928-410B-41A1-98A0-BBDC8E08F0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93592-4644-4F4D-BFA7-B7821DA1E66E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A928-410B-41A1-98A0-BBDC8E08F0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93592-4644-4F4D-BFA7-B7821DA1E66E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A928-410B-41A1-98A0-BBDC8E08F0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93592-4644-4F4D-BFA7-B7821DA1E66E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A928-410B-41A1-98A0-BBDC8E08F01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93592-4644-4F4D-BFA7-B7821DA1E66E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A928-410B-41A1-98A0-BBDC8E08F0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93592-4644-4F4D-BFA7-B7821DA1E66E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A928-410B-41A1-98A0-BBDC8E08F0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93592-4644-4F4D-BFA7-B7821DA1E66E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A928-410B-41A1-98A0-BBDC8E08F0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93592-4644-4F4D-BFA7-B7821DA1E66E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A928-410B-41A1-98A0-BBDC8E08F016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93592-4644-4F4D-BFA7-B7821DA1E66E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A928-410B-41A1-98A0-BBDC8E08F0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CB93592-4644-4F4D-BFA7-B7821DA1E66E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B9BA928-410B-41A1-98A0-BBDC8E08F0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Z1eQ99Tri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hyperlink" Target="http://worldhistorytoday.weebly.com/african-civilizations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10.3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Kingdoms of West Africa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574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4011168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 smtClean="0"/>
              <a:t>Ghana declined and no one kingdom controlled trans-Saharan trade. </a:t>
            </a:r>
          </a:p>
          <a:p>
            <a:r>
              <a:rPr lang="en-US" altLang="en-US" dirty="0" smtClean="0"/>
              <a:t>In the 1230s, the empire of Mali rose to power on the same territory. </a:t>
            </a:r>
          </a:p>
          <a:p>
            <a:r>
              <a:rPr lang="en-US" altLang="en-US" dirty="0" smtClean="0"/>
              <a:t>Mali expanded to the Atlantic Ocean and became a wealthy and sophisticated empire</a:t>
            </a:r>
            <a:endParaRPr lang="en-US" dirty="0"/>
          </a:p>
        </p:txBody>
      </p:sp>
      <p:pic>
        <p:nvPicPr>
          <p:cNvPr id="4098" name="Picture 2" descr="Image result for empire of ghana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2667000"/>
            <a:ext cx="3419475" cy="2338791"/>
          </a:xfrm>
        </p:spPr>
      </p:pic>
    </p:spTree>
    <p:extLst>
      <p:ext uri="{BB962C8B-B14F-4D97-AF65-F5344CB8AC3E}">
        <p14:creationId xmlns:p14="http://schemas.microsoft.com/office/powerpoint/2010/main" val="250239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Rise of Mali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077148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Founders of Mali, </a:t>
            </a:r>
            <a:r>
              <a:rPr lang="en-US" altLang="en-US" dirty="0" err="1" smtClean="0"/>
              <a:t>Malinke</a:t>
            </a:r>
            <a:r>
              <a:rPr lang="en-US" altLang="en-US" dirty="0" smtClean="0"/>
              <a:t> had been active in Ghana’s gold trade</a:t>
            </a:r>
          </a:p>
          <a:p>
            <a:r>
              <a:rPr lang="en-US" altLang="en-US" dirty="0" smtClean="0"/>
              <a:t>He grew frustrated with policies of neighboring peoples</a:t>
            </a:r>
          </a:p>
          <a:p>
            <a:pPr lvl="2"/>
            <a:r>
              <a:rPr lang="en-US" altLang="en-US" dirty="0" smtClean="0"/>
              <a:t>rose up to conquer them</a:t>
            </a:r>
          </a:p>
          <a:p>
            <a:pPr lvl="2"/>
            <a:r>
              <a:rPr lang="en-US" altLang="en-US" dirty="0" smtClean="0"/>
              <a:t>became leading power in West Africa</a:t>
            </a:r>
          </a:p>
        </p:txBody>
      </p:sp>
    </p:spTree>
    <p:extLst>
      <p:ext uri="{BB962C8B-B14F-4D97-AF65-F5344CB8AC3E}">
        <p14:creationId xmlns:p14="http://schemas.microsoft.com/office/powerpoint/2010/main" val="257772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Mansa Musa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4087368"/>
          </a:xfrm>
        </p:spPr>
        <p:txBody>
          <a:bodyPr>
            <a:normAutofit fontScale="85000" lnSpcReduction="10000"/>
          </a:bodyPr>
          <a:lstStyle/>
          <a:p>
            <a:r>
              <a:rPr lang="en-US" altLang="en-US" dirty="0" smtClean="0"/>
              <a:t>Mali </a:t>
            </a:r>
            <a:r>
              <a:rPr lang="en-US" altLang="en-US" dirty="0"/>
              <a:t>reached its height in the 1300s under the reign of a </a:t>
            </a:r>
            <a:r>
              <a:rPr lang="en-US" altLang="en-US" dirty="0" err="1" smtClean="0"/>
              <a:t>mansa</a:t>
            </a:r>
            <a:r>
              <a:rPr lang="en-US" altLang="en-US" dirty="0" smtClean="0"/>
              <a:t> (king) </a:t>
            </a:r>
            <a:r>
              <a:rPr lang="en-US" altLang="en-US" dirty="0"/>
              <a:t>named Musa</a:t>
            </a:r>
            <a:endParaRPr lang="en-US" dirty="0"/>
          </a:p>
          <a:p>
            <a:r>
              <a:rPr lang="en-US" altLang="en-US" dirty="0" smtClean="0"/>
              <a:t>During Musa’s reign, Mali grew </a:t>
            </a:r>
            <a:r>
              <a:rPr lang="en-US" altLang="en-US" dirty="0" smtClean="0"/>
              <a:t>very wealthy </a:t>
            </a:r>
            <a:r>
              <a:rPr lang="en-US" altLang="en-US" dirty="0" smtClean="0"/>
              <a:t>thanks to taxation of gold-salt trade</a:t>
            </a:r>
          </a:p>
          <a:p>
            <a:r>
              <a:rPr lang="en-US" altLang="en-US" dirty="0" smtClean="0"/>
              <a:t>Mali kept order along Saharan trade routes by using large army</a:t>
            </a:r>
          </a:p>
          <a:p>
            <a:pPr lvl="1"/>
            <a:r>
              <a:rPr lang="en-US" altLang="en-US" dirty="0" smtClean="0"/>
              <a:t>Army also kept life in Mali relatively peaceful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4645152" y="2313430"/>
            <a:ext cx="3419856" cy="4087369"/>
          </a:xfrm>
        </p:spPr>
        <p:txBody>
          <a:bodyPr>
            <a:normAutofit/>
          </a:bodyPr>
          <a:lstStyle/>
          <a:p>
            <a:r>
              <a:rPr lang="en-US" altLang="en-US" dirty="0"/>
              <a:t>Mansa Musa was a devout Muslim</a:t>
            </a:r>
          </a:p>
          <a:p>
            <a:r>
              <a:rPr lang="en-US" altLang="en-US" dirty="0" smtClean="0"/>
              <a:t>In </a:t>
            </a:r>
            <a:r>
              <a:rPr lang="en-US" altLang="en-US" dirty="0"/>
              <a:t>Mali, Islam became powerful influence, especially among ruling class</a:t>
            </a:r>
          </a:p>
          <a:p>
            <a:r>
              <a:rPr lang="en-US" altLang="en-US" dirty="0"/>
              <a:t>1324, Musa set out on hajj, pilgrimage to </a:t>
            </a:r>
            <a:r>
              <a:rPr lang="en-US" altLang="en-US" dirty="0" smtClean="0"/>
              <a:t>Mecca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35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Mansa Musa Pilgrimage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3502306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 smtClean="0"/>
              <a:t>On Musa’s trip to Mecca, he impressed </a:t>
            </a:r>
            <a:r>
              <a:rPr lang="en-US" altLang="en-US" dirty="0" smtClean="0"/>
              <a:t>people with </a:t>
            </a:r>
            <a:r>
              <a:rPr lang="en-US" altLang="en-US" dirty="0" smtClean="0"/>
              <a:t>lavish clothing &amp; </a:t>
            </a:r>
            <a:r>
              <a:rPr lang="en-US" altLang="en-US" dirty="0" smtClean="0"/>
              <a:t>generous gifts</a:t>
            </a:r>
          </a:p>
          <a:p>
            <a:r>
              <a:rPr lang="en-US" altLang="en-US" dirty="0" smtClean="0"/>
              <a:t>Upon returning home, Musa made Timbuktu a center of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Education</a:t>
            </a:r>
          </a:p>
          <a:p>
            <a:pPr lvl="1"/>
            <a:r>
              <a:rPr lang="en-US" altLang="en-US" dirty="0" smtClean="0"/>
              <a:t>Religion</a:t>
            </a:r>
          </a:p>
          <a:p>
            <a:pPr lvl="1"/>
            <a:r>
              <a:rPr lang="en-US" altLang="en-US" dirty="0" smtClean="0"/>
              <a:t>Culture</a:t>
            </a:r>
            <a:endParaRPr lang="en-US" alt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Not so good?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3426106"/>
          </a:xfrm>
        </p:spPr>
        <p:txBody>
          <a:bodyPr>
            <a:normAutofit/>
          </a:bodyPr>
          <a:lstStyle/>
          <a:p>
            <a:r>
              <a:rPr lang="en-US" altLang="en-US" sz="2200" dirty="0" smtClean="0"/>
              <a:t>Musa’s </a:t>
            </a:r>
            <a:r>
              <a:rPr lang="en-US" altLang="en-US" sz="2200" dirty="0"/>
              <a:t>hajj brought Mali to attention of </a:t>
            </a:r>
            <a:r>
              <a:rPr lang="en-US" altLang="en-US" sz="2200" dirty="0" smtClean="0"/>
              <a:t>Europe causing:</a:t>
            </a:r>
            <a:endParaRPr lang="en-US" altLang="en-US" sz="2200" dirty="0"/>
          </a:p>
          <a:p>
            <a:pPr lvl="1"/>
            <a:r>
              <a:rPr lang="en-US" altLang="en-US" sz="2000" dirty="0"/>
              <a:t>Mali began to appear on European maps for first time</a:t>
            </a:r>
          </a:p>
          <a:p>
            <a:pPr lvl="1"/>
            <a:r>
              <a:rPr lang="en-US" altLang="en-US" sz="2000" dirty="0" smtClean="0"/>
              <a:t>Europeans to </a:t>
            </a:r>
            <a:r>
              <a:rPr lang="en-US" altLang="en-US" sz="2000" dirty="0"/>
              <a:t>search West Africa for </a:t>
            </a:r>
            <a:r>
              <a:rPr lang="en-US" altLang="en-US" sz="2000" dirty="0" smtClean="0"/>
              <a:t>the source </a:t>
            </a:r>
            <a:r>
              <a:rPr lang="en-US" altLang="en-US" sz="2000" dirty="0"/>
              <a:t>of Mali’s </a:t>
            </a:r>
            <a:r>
              <a:rPr lang="en-US" altLang="en-US" sz="2000" dirty="0" smtClean="0"/>
              <a:t>riches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8300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Decline of 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Rulers following Musa were not as strong</a:t>
            </a:r>
          </a:p>
          <a:p>
            <a:pPr lvl="1"/>
            <a:r>
              <a:rPr lang="en-US" altLang="en-US" dirty="0" smtClean="0"/>
              <a:t>Several peoples broke away and set up independent kingdoms</a:t>
            </a:r>
          </a:p>
          <a:p>
            <a:r>
              <a:rPr lang="en-US" altLang="en-US" dirty="0" smtClean="0"/>
              <a:t>Mali also invaded from outside</a:t>
            </a:r>
          </a:p>
          <a:p>
            <a:pPr lvl="1"/>
            <a:r>
              <a:rPr lang="en-US" altLang="en-US" dirty="0" smtClean="0"/>
              <a:t>Timbuktu was </a:t>
            </a:r>
            <a:r>
              <a:rPr lang="en-US" altLang="en-US" dirty="0" smtClean="0"/>
              <a:t>captured, a blow from which Mali never recovered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12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Empire of Songhai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04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Empire of Songhai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4163568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Songhai existed as small kingdom for centuries, </a:t>
            </a:r>
          </a:p>
          <a:p>
            <a:pPr lvl="1"/>
            <a:r>
              <a:rPr lang="en-US" altLang="en-US" dirty="0" smtClean="0"/>
              <a:t>Paid tribute to both Ghana and Mali</a:t>
            </a:r>
          </a:p>
          <a:p>
            <a:pPr lvl="1"/>
            <a:r>
              <a:rPr lang="en-US" altLang="en-US" dirty="0" smtClean="0"/>
              <a:t>Grew wealthy trading goods along Niger </a:t>
            </a:r>
            <a:r>
              <a:rPr lang="en-US" altLang="en-US" dirty="0" smtClean="0"/>
              <a:t>River</a:t>
            </a:r>
          </a:p>
          <a:p>
            <a:pPr marL="342900" lvl="1"/>
            <a:r>
              <a:rPr lang="en-US" altLang="en-US" dirty="0" smtClean="0"/>
              <a:t>In the 1460s</a:t>
            </a:r>
            <a:r>
              <a:rPr lang="en-US" altLang="en-US" dirty="0"/>
              <a:t>, rulers became strong, rich enough to take control of former empire of </a:t>
            </a:r>
            <a:r>
              <a:rPr lang="en-US" altLang="en-US" dirty="0" smtClean="0"/>
              <a:t>Mali</a:t>
            </a:r>
            <a:endParaRPr lang="en-US" altLang="en-US" dirty="0" smtClean="0"/>
          </a:p>
        </p:txBody>
      </p:sp>
      <p:pic>
        <p:nvPicPr>
          <p:cNvPr id="1026" name="Picture 2" descr="Image result for songhai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2890636"/>
            <a:ext cx="3419475" cy="2338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343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Songhai’s leaders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Sunni </a:t>
            </a:r>
            <a:r>
              <a:rPr lang="en-US" dirty="0" smtClean="0"/>
              <a:t>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3426106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dirty="0" smtClean="0"/>
              <a:t>Songhai’s </a:t>
            </a:r>
            <a:r>
              <a:rPr lang="en-US" altLang="en-US" dirty="0"/>
              <a:t>rise </a:t>
            </a:r>
            <a:r>
              <a:rPr lang="en-US" altLang="en-US" dirty="0" smtClean="0"/>
              <a:t>attributed to the military </a:t>
            </a:r>
            <a:r>
              <a:rPr lang="en-US" altLang="en-US" dirty="0"/>
              <a:t>leader </a:t>
            </a:r>
            <a:r>
              <a:rPr lang="en-US" altLang="en-US" dirty="0" smtClean="0"/>
              <a:t>Sunni </a:t>
            </a:r>
            <a:r>
              <a:rPr lang="en-US" altLang="en-US" dirty="0"/>
              <a:t>Ali</a:t>
            </a:r>
          </a:p>
          <a:p>
            <a:r>
              <a:rPr lang="en-US" altLang="en-US" dirty="0" smtClean="0"/>
              <a:t>Ali’s </a:t>
            </a:r>
            <a:r>
              <a:rPr lang="en-US" altLang="en-US" dirty="0" smtClean="0"/>
              <a:t>first act as leader: </a:t>
            </a:r>
            <a:r>
              <a:rPr lang="en-US" altLang="en-US" dirty="0" smtClean="0"/>
              <a:t>take </a:t>
            </a:r>
            <a:r>
              <a:rPr lang="en-US" altLang="en-US" dirty="0" smtClean="0"/>
              <a:t>Timbuktu </a:t>
            </a:r>
          </a:p>
          <a:p>
            <a:pPr lvl="1"/>
            <a:r>
              <a:rPr lang="en-US" altLang="en-US" dirty="0" smtClean="0"/>
              <a:t>He led a number of campaigns against neighboring peoples to build empire</a:t>
            </a:r>
          </a:p>
          <a:p>
            <a:r>
              <a:rPr lang="en-US" altLang="en-US" dirty="0" smtClean="0"/>
              <a:t>He c</a:t>
            </a:r>
            <a:r>
              <a:rPr lang="en-US" altLang="en-US" dirty="0" smtClean="0"/>
              <a:t>onquered </a:t>
            </a:r>
            <a:r>
              <a:rPr lang="en-US" altLang="en-US" dirty="0" smtClean="0"/>
              <a:t>new territories, replaced local leaders with Ali’s own followers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en-US" dirty="0" err="1"/>
              <a:t>Askia</a:t>
            </a:r>
            <a:r>
              <a:rPr lang="en-US" altLang="en-US" dirty="0"/>
              <a:t> Muhammad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3502306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/>
              <a:t>Songhai’s culture reached height under </a:t>
            </a:r>
            <a:r>
              <a:rPr lang="en-US" altLang="en-US" dirty="0" err="1"/>
              <a:t>Askia</a:t>
            </a:r>
            <a:r>
              <a:rPr lang="en-US" altLang="en-US" dirty="0"/>
              <a:t> Muhammad</a:t>
            </a:r>
          </a:p>
          <a:p>
            <a:pPr lvl="1"/>
            <a:r>
              <a:rPr lang="en-US" altLang="en-US" dirty="0"/>
              <a:t>Reign considered to be golden age</a:t>
            </a:r>
          </a:p>
          <a:p>
            <a:pPr lvl="1"/>
            <a:r>
              <a:rPr lang="en-US" altLang="en-US" dirty="0"/>
              <a:t>During 35 years he ruled, </a:t>
            </a:r>
            <a:r>
              <a:rPr lang="en-US" altLang="en-US" dirty="0" err="1"/>
              <a:t>Askia</a:t>
            </a:r>
            <a:r>
              <a:rPr lang="en-US" altLang="en-US" dirty="0"/>
              <a:t> Muhammad expanded Songhai and strengthened its </a:t>
            </a:r>
            <a:r>
              <a:rPr lang="en-US" altLang="en-US" dirty="0" smtClean="0"/>
              <a:t>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95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412111" y="2209800"/>
            <a:ext cx="3057148" cy="745971"/>
          </a:xfrm>
        </p:spPr>
        <p:txBody>
          <a:bodyPr/>
          <a:lstStyle/>
          <a:p>
            <a:r>
              <a:rPr lang="en-US" altLang="en-US" dirty="0" smtClean="0"/>
              <a:t>Pilgrimage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3349906"/>
          </a:xfrm>
        </p:spPr>
        <p:txBody>
          <a:bodyPr>
            <a:normAutofit lnSpcReduction="10000"/>
          </a:bodyPr>
          <a:lstStyle/>
          <a:p>
            <a:r>
              <a:rPr lang="en-US" altLang="en-US" dirty="0" err="1" smtClean="0"/>
              <a:t>Askia</a:t>
            </a:r>
            <a:r>
              <a:rPr lang="en-US" altLang="en-US" dirty="0" smtClean="0"/>
              <a:t> </a:t>
            </a:r>
            <a:r>
              <a:rPr lang="en-US" altLang="en-US" dirty="0" smtClean="0"/>
              <a:t>Muhammad was </a:t>
            </a:r>
            <a:r>
              <a:rPr lang="en-US" altLang="en-US" dirty="0" smtClean="0"/>
              <a:t>Songhai’s first Muslim ruler</a:t>
            </a:r>
          </a:p>
          <a:p>
            <a:r>
              <a:rPr lang="en-US" altLang="en-US" dirty="0" smtClean="0"/>
              <a:t>He decided to make pilgrimage to Mecca</a:t>
            </a:r>
          </a:p>
          <a:p>
            <a:pPr lvl="1"/>
            <a:r>
              <a:rPr lang="en-US" altLang="en-US" dirty="0" smtClean="0"/>
              <a:t>Traveled through Egypt &amp; gained support of Muslim rulers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Result of the Pilgrimage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3426106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During pilgrimage, he made contact with traders from North Africa</a:t>
            </a:r>
          </a:p>
          <a:p>
            <a:r>
              <a:rPr lang="en-US" altLang="en-US" dirty="0" smtClean="0"/>
              <a:t>Trans-Saharan </a:t>
            </a:r>
            <a:r>
              <a:rPr lang="en-US" altLang="en-US" dirty="0"/>
              <a:t>trade resumed, making Songhai a very wealthy kingdom</a:t>
            </a:r>
          </a:p>
          <a:p>
            <a:r>
              <a:rPr lang="en-US" altLang="en-US" dirty="0" smtClean="0"/>
              <a:t>Once </a:t>
            </a:r>
            <a:r>
              <a:rPr lang="en-US" altLang="en-US" dirty="0"/>
              <a:t>again, Timbuktu became a center of </a:t>
            </a:r>
            <a:r>
              <a:rPr lang="en-US" altLang="en-US" dirty="0" smtClean="0"/>
              <a:t>culture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42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2767584" cy="349300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Main Idea</a:t>
            </a:r>
            <a:br>
              <a:rPr lang="en-US" altLang="en-US" sz="2000" dirty="0"/>
            </a:br>
            <a:r>
              <a:rPr lang="en-US" altLang="en-US" sz="2000" dirty="0"/>
              <a:t>The expansion of trade across the Sahara led to the development of great empires and other states in West Africa</a:t>
            </a:r>
            <a:r>
              <a:rPr lang="en-US" altLang="en-US" sz="2000" dirty="0" smtClean="0"/>
              <a:t>.</a:t>
            </a:r>
            <a:endParaRPr lang="en-US" sz="20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4114800" y="2313431"/>
            <a:ext cx="3962400" cy="4011170"/>
          </a:xfrm>
        </p:spPr>
        <p:txBody>
          <a:bodyPr>
            <a:normAutofit/>
          </a:bodyPr>
          <a:lstStyle/>
          <a:p>
            <a:r>
              <a:rPr lang="en-US" sz="2000" dirty="0"/>
              <a:t>Learning objective: Students will be able to analyze - </a:t>
            </a:r>
          </a:p>
          <a:p>
            <a:pPr lvl="1"/>
            <a:r>
              <a:rPr lang="en-US" altLang="en-US" sz="2000" dirty="0"/>
              <a:t>How did trade contribute to the rise of Ghana?</a:t>
            </a:r>
          </a:p>
          <a:p>
            <a:pPr lvl="1"/>
            <a:r>
              <a:rPr lang="en-US" altLang="en-US" sz="2000" dirty="0"/>
              <a:t>How did strong rulers build the empire of Mali?</a:t>
            </a:r>
          </a:p>
          <a:p>
            <a:pPr lvl="1"/>
            <a:r>
              <a:rPr lang="en-US" altLang="en-US" sz="2000" dirty="0"/>
              <a:t>What were the greatest achievements of the Songhai Empire</a:t>
            </a:r>
            <a:r>
              <a:rPr lang="en-US" altLang="en-US" sz="2000" dirty="0" smtClean="0"/>
              <a:t>?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10943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Empire of Ghana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8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Empire of Ghana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605784" cy="3934968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 smtClean="0"/>
              <a:t>West Africa produced valuable resources—notably gold—that brought high prices. </a:t>
            </a:r>
          </a:p>
          <a:p>
            <a:pPr lvl="1"/>
            <a:r>
              <a:rPr lang="en-US" altLang="en-US" dirty="0" smtClean="0"/>
              <a:t> Trade was difficult because of </a:t>
            </a:r>
            <a:r>
              <a:rPr lang="en-US" altLang="en-US" smtClean="0"/>
              <a:t>the desert.</a:t>
            </a:r>
            <a:endParaRPr lang="en-US" altLang="en-US" dirty="0"/>
          </a:p>
          <a:p>
            <a:r>
              <a:rPr lang="en-US" altLang="en-US" dirty="0" smtClean="0"/>
              <a:t>By the 800s, rulers of Ghana had used the wealth from these products to create a huge, powerful empire.</a:t>
            </a:r>
          </a:p>
          <a:p>
            <a:endParaRPr lang="en-US" dirty="0"/>
          </a:p>
        </p:txBody>
      </p:sp>
      <p:pic>
        <p:nvPicPr>
          <p:cNvPr id="3074" name="Picture 2" descr="Image result for empire of ghana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819400"/>
            <a:ext cx="3419475" cy="2505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40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Rise of Ghana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109908" cy="4077148"/>
          </a:xfrm>
        </p:spPr>
        <p:txBody>
          <a:bodyPr>
            <a:normAutofit lnSpcReduction="10000"/>
          </a:bodyPr>
          <a:lstStyle/>
          <a:p>
            <a:r>
              <a:rPr lang="en-US" altLang="en-US" dirty="0" smtClean="0"/>
              <a:t>Ghana had many resources, but location delayed development as trading empire</a:t>
            </a:r>
          </a:p>
          <a:p>
            <a:pPr lvl="1"/>
            <a:r>
              <a:rPr lang="en-US" altLang="en-US" dirty="0" smtClean="0"/>
              <a:t>Had no easy access to sea</a:t>
            </a:r>
          </a:p>
          <a:p>
            <a:pPr lvl="1"/>
            <a:r>
              <a:rPr lang="en-US" altLang="en-US" dirty="0" smtClean="0"/>
              <a:t>Sahara desert blocked overland trade routes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North African traders learned how to cross Sahara using</a:t>
            </a:r>
          </a:p>
          <a:p>
            <a:pPr lvl="1"/>
            <a:r>
              <a:rPr lang="en-US" altLang="en-US" dirty="0" smtClean="0"/>
              <a:t>Large caravans </a:t>
            </a:r>
          </a:p>
          <a:p>
            <a:pPr lvl="1"/>
            <a:r>
              <a:rPr lang="en-US" altLang="en-US" dirty="0" smtClean="0"/>
              <a:t>Camels </a:t>
            </a:r>
          </a:p>
          <a:p>
            <a:pPr lvl="2"/>
            <a:r>
              <a:rPr lang="en-US" altLang="en-US" dirty="0" smtClean="0"/>
              <a:t>did not need much water</a:t>
            </a:r>
          </a:p>
          <a:p>
            <a:pPr lvl="2"/>
            <a:r>
              <a:rPr lang="en-US" altLang="en-US" dirty="0" smtClean="0"/>
              <a:t>could survive trip across harsh desert</a:t>
            </a:r>
          </a:p>
        </p:txBody>
      </p:sp>
      <p:pic>
        <p:nvPicPr>
          <p:cNvPr id="4" name="Picture 2" descr="Image result for watch out they sp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914399"/>
            <a:ext cx="7239000" cy="5429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567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800px-Caravane_hoggar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4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200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Ghana Gold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3426106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dirty="0" smtClean="0"/>
              <a:t>Gold Supply Scarce</a:t>
            </a:r>
          </a:p>
          <a:p>
            <a:pPr lvl="1"/>
            <a:r>
              <a:rPr lang="en-US" altLang="en-US" dirty="0" smtClean="0"/>
              <a:t>Gold not taxed the same; taxes might discourage traders from buying gold</a:t>
            </a:r>
          </a:p>
          <a:p>
            <a:pPr lvl="1"/>
            <a:r>
              <a:rPr lang="en-US" altLang="en-US" dirty="0" smtClean="0"/>
              <a:t>Only kings could own large gold nuggets</a:t>
            </a:r>
          </a:p>
          <a:p>
            <a:pPr lvl="2"/>
            <a:r>
              <a:rPr lang="en-US" altLang="en-US" dirty="0" smtClean="0"/>
              <a:t>Others could only own gold dust; kept location of gold mines secret</a:t>
            </a:r>
          </a:p>
          <a:p>
            <a:pPr lvl="1"/>
            <a:r>
              <a:rPr lang="en-US" altLang="en-US" dirty="0" smtClean="0"/>
              <a:t>This kept supply of gold scarce; kept market from being flooded</a:t>
            </a:r>
          </a:p>
          <a:p>
            <a:pPr lvl="2"/>
            <a:r>
              <a:rPr lang="en-US" dirty="0" smtClean="0"/>
              <a:t>KEPT THE PRICE OF GOLD HIGH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Ghana Salt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3426106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Salt Taxes</a:t>
            </a:r>
          </a:p>
          <a:p>
            <a:pPr lvl="1"/>
            <a:r>
              <a:rPr lang="en-US" altLang="en-US" dirty="0"/>
              <a:t>Ghana’s kings built great wealth taxing goods brought to empire’s markets</a:t>
            </a:r>
          </a:p>
          <a:p>
            <a:pPr lvl="1"/>
            <a:r>
              <a:rPr lang="en-US" altLang="en-US" dirty="0"/>
              <a:t>Majority of taxes charged on salt: charged fee for each load of salt brought into Ghana from north, larger fee for each load exported to </a:t>
            </a:r>
            <a:r>
              <a:rPr lang="en-US" altLang="en-US" dirty="0" smtClean="0"/>
              <a:t>south</a:t>
            </a:r>
            <a:endParaRPr lang="en-US" altLang="en-US" dirty="0"/>
          </a:p>
        </p:txBody>
      </p:sp>
      <p:pic>
        <p:nvPicPr>
          <p:cNvPr id="7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716280"/>
            <a:ext cx="5665894" cy="563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05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Salt Mines of Mali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hlinkClick r:id="rId4"/>
              </a:rPr>
              <a:t>The Impact of the Salt </a:t>
            </a:r>
            <a:r>
              <a:rPr lang="en-US" dirty="0" smtClean="0">
                <a:hlinkClick r:id="rId4"/>
              </a:rPr>
              <a:t>Trade</a:t>
            </a:r>
            <a:endParaRPr lang="en-US" dirty="0"/>
          </a:p>
        </p:txBody>
      </p:sp>
      <p:pic>
        <p:nvPicPr>
          <p:cNvPr id="9" name="Picture 5" descr="salt-merchant-big">
            <a:hlinkClick r:id="rId3"/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8" t="4788" r="1067" b="4273"/>
          <a:stretch/>
        </p:blipFill>
        <p:spPr bwMode="auto">
          <a:xfrm>
            <a:off x="1041400" y="3207793"/>
            <a:ext cx="3419475" cy="236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Image result for The Impact of the Salt Trade">
            <a:hlinkClick r:id="rId4"/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7114" y="2974975"/>
            <a:ext cx="3155296" cy="283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543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Empire of Mali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2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1606</TotalTime>
  <Words>715</Words>
  <Application>Microsoft Office PowerPoint</Application>
  <PresentationFormat>On-screen Show (4:3)</PresentationFormat>
  <Paragraphs>97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Austin</vt:lpstr>
      <vt:lpstr>Chapter 10.3</vt:lpstr>
      <vt:lpstr>PowerPoint Presentation</vt:lpstr>
      <vt:lpstr>Empire of Ghana</vt:lpstr>
      <vt:lpstr>Empire of Ghana</vt:lpstr>
      <vt:lpstr>Rise of Ghana</vt:lpstr>
      <vt:lpstr>PowerPoint Presentation</vt:lpstr>
      <vt:lpstr>PowerPoint Presentation</vt:lpstr>
      <vt:lpstr>PowerPoint Presentation</vt:lpstr>
      <vt:lpstr>Empire of Mali</vt:lpstr>
      <vt:lpstr>Mali</vt:lpstr>
      <vt:lpstr>Rise of Mali</vt:lpstr>
      <vt:lpstr>Mansa Musa</vt:lpstr>
      <vt:lpstr>Mansa Musa Pilgrimage </vt:lpstr>
      <vt:lpstr>Decline of Mail</vt:lpstr>
      <vt:lpstr>Empire of Songhai</vt:lpstr>
      <vt:lpstr>Empire of Songhai</vt:lpstr>
      <vt:lpstr>Songhai’s leaders</vt:lpstr>
      <vt:lpstr>PowerPoint Presentation</vt:lpstr>
      <vt:lpstr>END</vt:lpstr>
    </vt:vector>
  </TitlesOfParts>
  <Company>L'Anse Creuse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10.3 West African Kingdoms</dc:title>
  <dc:creator>Windows User</dc:creator>
  <cp:lastModifiedBy>Dawn Hannawi</cp:lastModifiedBy>
  <cp:revision>34</cp:revision>
  <dcterms:created xsi:type="dcterms:W3CDTF">2017-09-27T11:39:42Z</dcterms:created>
  <dcterms:modified xsi:type="dcterms:W3CDTF">2019-09-30T11:48:53Z</dcterms:modified>
</cp:coreProperties>
</file>