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59" r:id="rId5"/>
    <p:sldId id="263" r:id="rId6"/>
    <p:sldId id="264" r:id="rId7"/>
    <p:sldId id="260" r:id="rId8"/>
    <p:sldId id="265" r:id="rId9"/>
    <p:sldId id="269" r:id="rId10"/>
    <p:sldId id="261" r:id="rId11"/>
    <p:sldId id="267" r:id="rId12"/>
    <p:sldId id="262" r:id="rId13"/>
    <p:sldId id="268" r:id="rId14"/>
    <p:sldId id="270" r:id="rId15"/>
    <p:sldId id="271" r:id="rId16"/>
    <p:sldId id="272" r:id="rId17"/>
    <p:sldId id="275" r:id="rId18"/>
    <p:sldId id="273" r:id="rId19"/>
    <p:sldId id="274" r:id="rId20"/>
    <p:sldId id="266" r:id="rId2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69" autoAdjust="0"/>
  </p:normalViewPr>
  <p:slideViewPr>
    <p:cSldViewPr>
      <p:cViewPr varScale="1">
        <p:scale>
          <a:sx n="87" d="100"/>
          <a:sy n="87" d="100"/>
        </p:scale>
        <p:origin x="-1062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Chapter 11 - Cultures of East Asia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EC163BB-CB81-4A85-9605-65EC698951B9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2924D09-C37C-4A06-A22E-C72799960B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811336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mtClean="0"/>
              <a:t>Chapter 11 - Cultures of East Asia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3E4EF48-5E12-4E58-BD28-FCDD3E5B1CA7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72076E9-2B75-42AF-ACF3-A5A5E1759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9261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HVRgCkCDE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8gQwX4Qlg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QqxdAbRS0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76E9-2B75-42AF-ACF3-A5A5E1759109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Chapter 11 - Cultures of East Asia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336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VIDEO The deadly irony of gunpowder - Eric Rosado: </a:t>
            </a:r>
            <a:r>
              <a:rPr lang="en-US" dirty="0" smtClean="0">
                <a:hlinkClick r:id="rId3"/>
              </a:rPr>
              <a:t>https://www.youtube.com/watch?v=mqHVRgCkCDE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76E9-2B75-42AF-ACF3-A5A5E1759109}" type="slidenum">
              <a:rPr lang="en-US" smtClean="0"/>
              <a:t>3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Chapter 11 - Cultures of East Asia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49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/>
              <a:t>VIDEO :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76E9-2B75-42AF-ACF3-A5A5E1759109}" type="slidenum">
              <a:rPr lang="en-US" smtClean="0"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Chapter 11 - Cultures of East Asia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49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VIDEO (</a:t>
            </a:r>
            <a:r>
              <a:rPr lang="en-US" dirty="0"/>
              <a:t>Who Was Marco Polo?)</a:t>
            </a:r>
            <a:r>
              <a:rPr lang="en-US" baseline="0" dirty="0" smtClean="0"/>
              <a:t>: </a:t>
            </a:r>
            <a:r>
              <a:rPr lang="en-US" dirty="0" smtClean="0">
                <a:hlinkClick r:id="rId3"/>
              </a:rPr>
              <a:t>https://www.youtube.com/watch?v=sl8gQwX4Qlg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76E9-2B75-42AF-ACF3-A5A5E1759109}" type="slidenum">
              <a:rPr lang="en-US" smtClean="0"/>
              <a:t>7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Chapter 11 - Cultures of East Asia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41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(foot</a:t>
            </a:r>
            <a:r>
              <a:rPr lang="en-US" baseline="0" dirty="0" smtClean="0"/>
              <a:t> binding): https://www.youtube.com/watch?v=NuuIoJGPjBA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76E9-2B75-42AF-ACF3-A5A5E1759109}" type="slidenum">
              <a:rPr lang="en-US" smtClean="0"/>
              <a:t>9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Chapter 11 - Cultures of East Asia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41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(</a:t>
            </a:r>
            <a:r>
              <a:rPr lang="en-US" dirty="0"/>
              <a:t>What Is The Ancient Japanese Religion Shinto?</a:t>
            </a:r>
            <a:r>
              <a:rPr lang="en-US" dirty="0" smtClean="0"/>
              <a:t>): </a:t>
            </a:r>
            <a:r>
              <a:rPr lang="en-US" dirty="0" smtClean="0">
                <a:hlinkClick r:id="rId3"/>
              </a:rPr>
              <a:t>https://www.youtube.com/watch?v=LoQqxdAbRS0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76E9-2B75-42AF-ACF3-A5A5E1759109}" type="slidenum">
              <a:rPr lang="en-US" smtClean="0"/>
              <a:t>10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Chapter 11 - Cultures of East Asia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088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2076E9-2B75-42AF-ACF3-A5A5E1759109}" type="slidenum">
              <a:rPr lang="en-US" smtClean="0"/>
              <a:t>11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Chapter 11 - Cultures of East Asia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403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Chapter 11 - Cultures of East Asia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2076E9-2B75-42AF-ACF3-A5A5E175910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977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940D3D3-4881-4D07-A6E7-C1C993FB458C}" type="datetimeFigureOut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557BF77-DB96-4EE2-9E20-E58DDDA2559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oQqxdAbRS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qHVRgCkCD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l8gQwX4Ql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uuIoJGPjBA" TargetMode="External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Cultures of East Asia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398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75348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11.3 Japan and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3600" y="2323652"/>
            <a:ext cx="2667000" cy="4153348"/>
          </a:xfrm>
        </p:spPr>
        <p:txBody>
          <a:bodyPr/>
          <a:lstStyle/>
          <a:p>
            <a:r>
              <a:rPr lang="en-US" dirty="0" smtClean="0"/>
              <a:t>Early Japan</a:t>
            </a:r>
          </a:p>
          <a:p>
            <a:endParaRPr lang="en-US" dirty="0" smtClean="0"/>
          </a:p>
          <a:p>
            <a:r>
              <a:rPr lang="en-US" dirty="0" smtClean="0"/>
              <a:t>Shinto</a:t>
            </a:r>
          </a:p>
          <a:p>
            <a:pPr lvl="1"/>
            <a:r>
              <a:rPr lang="en-US" dirty="0" smtClean="0"/>
              <a:t>Kami</a:t>
            </a:r>
          </a:p>
          <a:p>
            <a:pPr lvl="1"/>
            <a:r>
              <a:rPr lang="en-US" dirty="0" smtClean="0"/>
              <a:t>Torii</a:t>
            </a:r>
            <a:endParaRPr lang="en-US" dirty="0"/>
          </a:p>
        </p:txBody>
      </p:sp>
      <p:pic>
        <p:nvPicPr>
          <p:cNvPr id="3076" name="Picture 4" descr="Image result for shinto religio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23652"/>
            <a:ext cx="5266028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92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753483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11.3 Japan and Korea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4876800" cy="4153348"/>
          </a:xfrm>
        </p:spPr>
        <p:txBody>
          <a:bodyPr/>
          <a:lstStyle/>
          <a:p>
            <a:r>
              <a:rPr lang="en-US" dirty="0" smtClean="0"/>
              <a:t>During the Chinese Tang Dynasty, Japan was greatly influenced by </a:t>
            </a:r>
            <a:r>
              <a:rPr lang="en-US" u="sng" dirty="0" smtClean="0"/>
              <a:t>CHINA</a:t>
            </a:r>
            <a:endParaRPr lang="en-US" u="sng" dirty="0" smtClean="0"/>
          </a:p>
          <a:p>
            <a:pPr lvl="1"/>
            <a:r>
              <a:rPr lang="en-US" dirty="0" smtClean="0"/>
              <a:t>Buddhism</a:t>
            </a:r>
          </a:p>
          <a:p>
            <a:pPr lvl="1"/>
            <a:r>
              <a:rPr lang="en-US" dirty="0" smtClean="0"/>
              <a:t>Clothing</a:t>
            </a:r>
          </a:p>
          <a:p>
            <a:pPr lvl="1"/>
            <a:r>
              <a:rPr lang="en-US" dirty="0" smtClean="0"/>
              <a:t>Art</a:t>
            </a:r>
          </a:p>
          <a:p>
            <a:pPr lvl="1"/>
            <a:r>
              <a:rPr lang="en-US" dirty="0" smtClean="0"/>
              <a:t>Gardening</a:t>
            </a:r>
          </a:p>
          <a:p>
            <a:pPr lvl="1"/>
            <a:r>
              <a:rPr lang="en-US" dirty="0" smtClean="0"/>
              <a:t>Dance</a:t>
            </a:r>
          </a:p>
          <a:p>
            <a:pPr lvl="1"/>
            <a:r>
              <a:rPr lang="en-US" dirty="0" smtClean="0"/>
              <a:t>Confucianism</a:t>
            </a:r>
          </a:p>
          <a:p>
            <a:pPr lvl="2"/>
            <a:r>
              <a:rPr lang="en-US" dirty="0" smtClean="0"/>
              <a:t>Roles of family</a:t>
            </a:r>
            <a:endParaRPr lang="en-US" dirty="0"/>
          </a:p>
        </p:txBody>
      </p:sp>
      <p:pic>
        <p:nvPicPr>
          <p:cNvPr id="4098" name="Picture 2" descr="Image result for chinese art jap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23652"/>
            <a:ext cx="2694379" cy="405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613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11.4 Civilizations of 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153348"/>
          </a:xfrm>
        </p:spPr>
        <p:txBody>
          <a:bodyPr/>
          <a:lstStyle/>
          <a:p>
            <a:r>
              <a:rPr lang="en-US" dirty="0" smtClean="0"/>
              <a:t>Both China and India had a huge influence on Southeast Asia</a:t>
            </a:r>
          </a:p>
          <a:p>
            <a:pPr lvl="1"/>
            <a:r>
              <a:rPr lang="en-US" dirty="0" smtClean="0"/>
              <a:t>Trade led to the mass spread of </a:t>
            </a:r>
            <a:r>
              <a:rPr lang="en-US" u="sng" dirty="0" smtClean="0"/>
              <a:t>BUDDHISM</a:t>
            </a:r>
            <a:r>
              <a:rPr lang="en-US" dirty="0" smtClean="0"/>
              <a:t>, </a:t>
            </a:r>
            <a:r>
              <a:rPr lang="en-US" u="sng" dirty="0" smtClean="0"/>
              <a:t>HINDUISM</a:t>
            </a:r>
            <a:r>
              <a:rPr lang="en-US" dirty="0" smtClean="0"/>
              <a:t>, </a:t>
            </a:r>
            <a:r>
              <a:rPr lang="en-US" dirty="0" smtClean="0"/>
              <a:t>and </a:t>
            </a:r>
            <a:r>
              <a:rPr lang="en-US" dirty="0" smtClean="0"/>
              <a:t>eventually </a:t>
            </a:r>
            <a:r>
              <a:rPr lang="en-US" u="sng" dirty="0" smtClean="0"/>
              <a:t>ISLAM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Map question 1</a:t>
            </a:r>
          </a:p>
          <a:p>
            <a:pPr lvl="1"/>
            <a:r>
              <a:rPr lang="en-US" dirty="0" smtClean="0"/>
              <a:t>Map question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07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11.4 Civilizations of Southeast 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1533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73" t="20595" r="22739" b="28769"/>
          <a:stretch/>
        </p:blipFill>
        <p:spPr bwMode="auto">
          <a:xfrm>
            <a:off x="827314" y="2188044"/>
            <a:ext cx="7543800" cy="4264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642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8077200" cy="1143000"/>
          </a:xfrm>
        </p:spPr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153348"/>
          </a:xfrm>
        </p:spPr>
        <p:txBody>
          <a:bodyPr/>
          <a:lstStyle/>
          <a:p>
            <a:r>
              <a:rPr lang="en-US" dirty="0"/>
              <a:t>Write a lost journal entry from the POV of Marco Polo about your experience in a Chinese / Mongol trading </a:t>
            </a:r>
            <a:r>
              <a:rPr lang="en-US" dirty="0" smtClean="0"/>
              <a:t>center.</a:t>
            </a:r>
          </a:p>
          <a:p>
            <a:r>
              <a:rPr lang="en-US" dirty="0" smtClean="0"/>
              <a:t>Be </a:t>
            </a:r>
            <a:r>
              <a:rPr lang="en-US" dirty="0"/>
              <a:t>sure to use all FIVE senses to describe your experience (use the “History’s Voices except on p. 320 as reference</a:t>
            </a:r>
            <a:r>
              <a:rPr lang="en-US" dirty="0" smtClean="0"/>
              <a:t>).</a:t>
            </a:r>
          </a:p>
          <a:p>
            <a:r>
              <a:rPr lang="en-US" dirty="0" smtClean="0"/>
              <a:t>Your </a:t>
            </a:r>
            <a:r>
              <a:rPr lang="en-US" dirty="0"/>
              <a:t>goal is to increase interest for European travelers.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3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2" name="Picture 4" descr="https://uniim1.shutterfly.com/ng/services/mediarender/THISLIFE/005088546251/media/121477019302/medium/1366595039/enh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894114"/>
            <a:ext cx="4891314" cy="366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uniim1.shutterfly.com/ng/services/mediarender/THISLIFE/005088546251/media/121477004658/medium/1366595017/en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21771"/>
            <a:ext cx="46735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niim1.shutterfly.com/ng/services/mediarender/THISLIFE/005088546251/media/121477017884/medium/1366595049/enh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44634"/>
            <a:ext cx="4684485" cy="3513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7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6" name="Picture 4" descr="https://uniim1.shutterfly.com/ng/services/mediarender/THISLIFE/005088546251/media/121477015271/medium/1366595098/en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175" y="914400"/>
            <a:ext cx="4949428" cy="65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uniim1.shutterfly.com/ng/services/mediarender/THISLIFE/005088546251/media/121477010220/medium/1366595080/enh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960314" cy="372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uniim1.shutterfly.com/ng/services/mediarender/THISLIFE/005088546251/media/121477018380/medium/1366595283/en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96" y="3576666"/>
            <a:ext cx="4748061" cy="356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https://uniim1.shutterfly.com/ng/services/mediarender/THISLIFE/005088546251/media/121477013556/medium/1366595269/enhanc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997" y="-2"/>
            <a:ext cx="4768889" cy="3576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22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https://uniim1.shutterfly.com/ng/services/mediarender/THISLIFE/005088546251/media/121477008110/medium/1366595168/en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-297317"/>
            <a:ext cx="5708650" cy="4281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2" descr="https://uniim1.shutterfly.com/ng/services/mediarender/THISLIFE/005088546251/media/121477040745/medium/1366595210/enh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343" y="3505200"/>
            <a:ext cx="5451165" cy="40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s://uniim1.shutterfly.com/ng/services/mediarender/THISLIFE/005088546251/media/121477012573/medium/1366595145/enhanc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4473" y="-32656"/>
            <a:ext cx="49783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00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https://uniim1.shutterfly.com/ng/services/mediarender/THISLIFE/005088546251/media/121477235051/medium/1366595113/en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887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08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s://uniim1.shutterfly.com/ng/services/mediarender/THISLIFE/005088546251/media/121477365800/medium/1366595239/enh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7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7534834" cy="1143000"/>
          </a:xfrm>
        </p:spPr>
        <p:txBody>
          <a:bodyPr/>
          <a:lstStyle/>
          <a:p>
            <a:r>
              <a:rPr lang="en-US" dirty="0" smtClean="0"/>
              <a:t>11.1 Chinese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3651"/>
            <a:ext cx="5181600" cy="420211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Chaos at the end of the Han Dynasty was known as the </a:t>
            </a:r>
            <a:r>
              <a:rPr lang="en-US" u="sng" dirty="0" smtClean="0"/>
              <a:t>PERIOD OF DISUNION</a:t>
            </a:r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u="sng" dirty="0" smtClean="0"/>
              <a:t>SUI</a:t>
            </a:r>
            <a:r>
              <a:rPr lang="en-US" dirty="0" smtClean="0"/>
              <a:t> (sway) Dynasty</a:t>
            </a:r>
          </a:p>
          <a:p>
            <a:pPr lvl="1"/>
            <a:r>
              <a:rPr lang="en-US" dirty="0" smtClean="0"/>
              <a:t>Innovations: </a:t>
            </a:r>
            <a:r>
              <a:rPr lang="en-US" u="sng" dirty="0" smtClean="0"/>
              <a:t>THE GRAND CANAL</a:t>
            </a:r>
            <a:r>
              <a:rPr lang="en-US" dirty="0" smtClean="0"/>
              <a:t> – 1,000 mile waterway connecting North and South China</a:t>
            </a:r>
          </a:p>
          <a:p>
            <a:pPr lvl="1"/>
            <a:r>
              <a:rPr lang="en-US" dirty="0"/>
              <a:t>Trade: </a:t>
            </a:r>
            <a:r>
              <a:rPr lang="en-US" dirty="0" smtClean="0"/>
              <a:t>internal changes b/c of the canal</a:t>
            </a:r>
            <a:endParaRPr lang="en-US" dirty="0"/>
          </a:p>
          <a:p>
            <a:pPr lvl="1"/>
            <a:r>
              <a:rPr lang="en-US" dirty="0" smtClean="0"/>
              <a:t>Decline: 618 AD, Laborers died during the building project, causing rebellion. </a:t>
            </a:r>
            <a:r>
              <a:rPr lang="en-US" dirty="0"/>
              <a:t>The </a:t>
            </a:r>
            <a:r>
              <a:rPr lang="en-US" u="sng" dirty="0"/>
              <a:t>ASSASSINATION OF THE EMPEROR</a:t>
            </a:r>
            <a:r>
              <a:rPr lang="en-US" dirty="0"/>
              <a:t> ended it.</a:t>
            </a:r>
          </a:p>
        </p:txBody>
      </p:sp>
      <p:pic>
        <p:nvPicPr>
          <p:cNvPr id="3074" name="Picture 2" descr="Image result for the grand canal su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" t="7547" r="5537" b="5929"/>
          <a:stretch/>
        </p:blipFill>
        <p:spPr bwMode="auto">
          <a:xfrm>
            <a:off x="5757524" y="2362200"/>
            <a:ext cx="2918389" cy="416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54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3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7534834" cy="1143000"/>
          </a:xfrm>
        </p:spPr>
        <p:txBody>
          <a:bodyPr/>
          <a:lstStyle/>
          <a:p>
            <a:r>
              <a:rPr lang="en-US" dirty="0" smtClean="0"/>
              <a:t>11.1 Chinese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2323652"/>
            <a:ext cx="4876800" cy="415334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TANG</a:t>
            </a:r>
            <a:r>
              <a:rPr lang="en-US" dirty="0" smtClean="0"/>
              <a:t> (</a:t>
            </a:r>
            <a:r>
              <a:rPr lang="en-US" dirty="0" err="1" smtClean="0"/>
              <a:t>tahng</a:t>
            </a:r>
            <a:r>
              <a:rPr lang="en-US" dirty="0" smtClean="0"/>
              <a:t>) Dynasty</a:t>
            </a:r>
          </a:p>
          <a:p>
            <a:pPr lvl="1"/>
            <a:r>
              <a:rPr lang="en-US" dirty="0" smtClean="0"/>
              <a:t>Innovations:  magnetic compass, woodblock printing, </a:t>
            </a:r>
            <a:r>
              <a:rPr lang="en-US" u="sng" dirty="0" smtClean="0"/>
              <a:t>GUNPOWDER</a:t>
            </a:r>
            <a:endParaRPr lang="en-US" dirty="0" smtClean="0"/>
          </a:p>
          <a:p>
            <a:pPr lvl="1"/>
            <a:r>
              <a:rPr lang="en-US" dirty="0"/>
              <a:t>Trade</a:t>
            </a:r>
            <a:r>
              <a:rPr lang="en-US" dirty="0" smtClean="0"/>
              <a:t>:  foreign trade expansion due to improvements in shipbuilding</a:t>
            </a:r>
            <a:endParaRPr lang="en-US" dirty="0"/>
          </a:p>
          <a:p>
            <a:pPr lvl="1"/>
            <a:r>
              <a:rPr lang="en-US" dirty="0" smtClean="0"/>
              <a:t>Decline:  750s, a rebellion weakened the dynasty. </a:t>
            </a:r>
            <a:r>
              <a:rPr lang="en-US" dirty="0"/>
              <a:t>The </a:t>
            </a:r>
            <a:r>
              <a:rPr lang="en-US" u="sng" dirty="0" smtClean="0"/>
              <a:t>ASSASSINATION OF THE EMPEROR</a:t>
            </a:r>
            <a:r>
              <a:rPr lang="en-US" dirty="0" smtClean="0"/>
              <a:t> ended it.</a:t>
            </a:r>
            <a:endParaRPr lang="en-US" dirty="0"/>
          </a:p>
        </p:txBody>
      </p:sp>
      <p:pic>
        <p:nvPicPr>
          <p:cNvPr id="1026" name="Picture 2" descr="24 History Memes That'll Make People Who Actually Studied Laugh #funnymeme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29" y="2286000"/>
            <a:ext cx="3124200" cy="4199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76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7534834" cy="1143000"/>
          </a:xfrm>
        </p:spPr>
        <p:txBody>
          <a:bodyPr/>
          <a:lstStyle/>
          <a:p>
            <a:r>
              <a:rPr lang="en-US" dirty="0" smtClean="0"/>
              <a:t>11.1 Chinese Empires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2362200"/>
            <a:ext cx="5257801" cy="4077148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/>
              <a:t>SONG</a:t>
            </a:r>
            <a:r>
              <a:rPr lang="en-US" dirty="0" smtClean="0"/>
              <a:t> (song) Dynasty</a:t>
            </a:r>
          </a:p>
          <a:p>
            <a:pPr lvl="1"/>
            <a:r>
              <a:rPr lang="en-US" dirty="0" smtClean="0"/>
              <a:t>Innovations: </a:t>
            </a:r>
            <a:r>
              <a:rPr lang="en-US" u="sng" dirty="0" smtClean="0"/>
              <a:t>MOVABLE TYPE PRINTING</a:t>
            </a:r>
            <a:endParaRPr lang="en-US" dirty="0" smtClean="0"/>
          </a:p>
          <a:p>
            <a:pPr lvl="1"/>
            <a:r>
              <a:rPr lang="en-US" dirty="0"/>
              <a:t>Trade: </a:t>
            </a:r>
            <a:r>
              <a:rPr lang="en-US" dirty="0" smtClean="0"/>
              <a:t>a strong, prosperous economy led to the development of a </a:t>
            </a:r>
            <a:r>
              <a:rPr lang="en-US" u="sng" dirty="0" smtClean="0"/>
              <a:t>MONEY AND BANKING</a:t>
            </a:r>
            <a:r>
              <a:rPr lang="en-US" dirty="0" smtClean="0"/>
              <a:t> system</a:t>
            </a:r>
          </a:p>
          <a:p>
            <a:pPr lvl="1"/>
            <a:r>
              <a:rPr lang="en-US" dirty="0" smtClean="0"/>
              <a:t>Decline:  1279 AD, Kublai Khan defeated the last Song ruler to take control of China</a:t>
            </a:r>
            <a:endParaRPr lang="en-US" dirty="0"/>
          </a:p>
        </p:txBody>
      </p:sp>
      <p:pic>
        <p:nvPicPr>
          <p:cNvPr id="2050" name="Picture 2" descr=" 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/>
          <a:stretch/>
        </p:blipFill>
        <p:spPr bwMode="auto">
          <a:xfrm>
            <a:off x="5943599" y="1524000"/>
            <a:ext cx="2705671" cy="496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726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7534834" cy="1143000"/>
          </a:xfrm>
        </p:spPr>
        <p:txBody>
          <a:bodyPr/>
          <a:lstStyle/>
          <a:p>
            <a:r>
              <a:rPr lang="en-US" dirty="0" smtClean="0"/>
              <a:t>11.2 Mongol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1"/>
            <a:ext cx="5029200" cy="4118227"/>
          </a:xfrm>
        </p:spPr>
        <p:txBody>
          <a:bodyPr>
            <a:normAutofit fontScale="92500"/>
          </a:bodyPr>
          <a:lstStyle/>
          <a:p>
            <a:r>
              <a:rPr lang="en-US" dirty="0"/>
              <a:t>The </a:t>
            </a:r>
            <a:r>
              <a:rPr lang="en-US" u="sng" dirty="0" smtClean="0"/>
              <a:t>YUAN</a:t>
            </a:r>
            <a:r>
              <a:rPr lang="en-US" dirty="0" smtClean="0"/>
              <a:t> (you-on) Dynasty</a:t>
            </a:r>
            <a:endParaRPr lang="en-US" dirty="0"/>
          </a:p>
          <a:p>
            <a:pPr lvl="1"/>
            <a:r>
              <a:rPr lang="en-US" dirty="0"/>
              <a:t>Innovations: </a:t>
            </a:r>
            <a:r>
              <a:rPr lang="en-US" dirty="0" smtClean="0"/>
              <a:t>expansion of the Grand Canal</a:t>
            </a:r>
            <a:endParaRPr lang="en-US" dirty="0"/>
          </a:p>
          <a:p>
            <a:pPr lvl="1"/>
            <a:r>
              <a:rPr lang="en-US" dirty="0"/>
              <a:t>Trade</a:t>
            </a:r>
            <a:r>
              <a:rPr lang="en-US" dirty="0" smtClean="0"/>
              <a:t>: Mongol policies opened trade in China to Europeans, leading the way for the spread of the </a:t>
            </a:r>
            <a:r>
              <a:rPr lang="en-US" u="sng" dirty="0" smtClean="0"/>
              <a:t>BLACK DEATH</a:t>
            </a:r>
            <a:endParaRPr lang="en-US" u="sng" dirty="0"/>
          </a:p>
          <a:p>
            <a:pPr lvl="1"/>
            <a:r>
              <a:rPr lang="en-US" dirty="0"/>
              <a:t>Decline: </a:t>
            </a:r>
            <a:r>
              <a:rPr lang="en-US" dirty="0" smtClean="0"/>
              <a:t> The death of Kublai Khan in 1294 AD and rebellion of Chinese factions caused the Mongols to flee to Manchuria.</a:t>
            </a:r>
            <a:endParaRPr lang="en-US" dirty="0"/>
          </a:p>
        </p:txBody>
      </p:sp>
      <p:pic>
        <p:nvPicPr>
          <p:cNvPr id="2050" name="Picture 2" descr="Image result for Y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94361" y="2725640"/>
            <a:ext cx="4460677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63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7534834" cy="1143000"/>
          </a:xfrm>
        </p:spPr>
        <p:txBody>
          <a:bodyPr/>
          <a:lstStyle/>
          <a:p>
            <a:r>
              <a:rPr lang="en-US" dirty="0" smtClean="0"/>
              <a:t>11.2 Mongol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15334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78" y="838200"/>
            <a:ext cx="8206154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1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027664"/>
            <a:ext cx="7534834" cy="1143000"/>
          </a:xfrm>
        </p:spPr>
        <p:txBody>
          <a:bodyPr/>
          <a:lstStyle/>
          <a:p>
            <a:r>
              <a:rPr lang="en-US" dirty="0" smtClean="0"/>
              <a:t>11.2 Mongol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4153348"/>
          </a:xfrm>
        </p:spPr>
        <p:txBody>
          <a:bodyPr/>
          <a:lstStyle/>
          <a:p>
            <a:r>
              <a:rPr lang="en-US" dirty="0" smtClean="0"/>
              <a:t>And then, this guy showed up…</a:t>
            </a:r>
            <a:endParaRPr lang="en-US" dirty="0"/>
          </a:p>
        </p:txBody>
      </p:sp>
      <p:pic>
        <p:nvPicPr>
          <p:cNvPr id="1026" name="Picture 2" descr="Image result for marco polo meme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58"/>
          <a:stretch/>
        </p:blipFill>
        <p:spPr bwMode="auto">
          <a:xfrm>
            <a:off x="2057400" y="2971800"/>
            <a:ext cx="5105400" cy="337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37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11.2 Mongol Empire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2313432"/>
            <a:ext cx="4038600" cy="4087368"/>
          </a:xfrm>
        </p:spPr>
        <p:txBody>
          <a:bodyPr/>
          <a:lstStyle/>
          <a:p>
            <a:r>
              <a:rPr lang="en-US" dirty="0" smtClean="0"/>
              <a:t>Marco Polo</a:t>
            </a:r>
          </a:p>
          <a:p>
            <a:pPr lvl="1"/>
            <a:r>
              <a:rPr lang="en-US" dirty="0" smtClean="0"/>
              <a:t>Imprisoned upon his return home, Polo detailed his journeys.</a:t>
            </a:r>
          </a:p>
          <a:p>
            <a:pPr lvl="1"/>
            <a:r>
              <a:rPr lang="en-US" dirty="0" smtClean="0"/>
              <a:t>Europeans were fascinated by the stories of the distant land.</a:t>
            </a:r>
          </a:p>
          <a:p>
            <a:pPr lvl="2"/>
            <a:r>
              <a:rPr lang="en-US" dirty="0" smtClean="0"/>
              <a:t>What effect did this have?</a:t>
            </a:r>
            <a:endParaRPr lang="en-US" dirty="0"/>
          </a:p>
        </p:txBody>
      </p:sp>
      <p:pic>
        <p:nvPicPr>
          <p:cNvPr id="2050" name="Picture 2" descr="Image result for marco polo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313432"/>
            <a:ext cx="3797270" cy="4101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2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323652"/>
            <a:ext cx="8077200" cy="3508977"/>
          </a:xfrm>
        </p:spPr>
        <p:txBody>
          <a:bodyPr/>
          <a:lstStyle/>
          <a:p>
            <a:r>
              <a:rPr lang="en-US" dirty="0" smtClean="0"/>
              <a:t>Foot binding: one of the reasons people suspect Marco Polo’s stories of not being firsthand accounts</a:t>
            </a:r>
            <a:endParaRPr lang="en-US" dirty="0"/>
          </a:p>
        </p:txBody>
      </p:sp>
      <p:pic>
        <p:nvPicPr>
          <p:cNvPr id="1026" name="Picture 2" descr="Image result for foot bind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282667"/>
            <a:ext cx="4446814" cy="13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foot bind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33029"/>
            <a:ext cx="3124200" cy="29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foot bindi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3" t="9751" r="5736" b="8592"/>
          <a:stretch/>
        </p:blipFill>
        <p:spPr bwMode="auto">
          <a:xfrm>
            <a:off x="5943600" y="4711697"/>
            <a:ext cx="2667000" cy="176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866" y="4832925"/>
            <a:ext cx="2177143" cy="16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61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689</TotalTime>
  <Words>537</Words>
  <Application>Microsoft Office PowerPoint</Application>
  <PresentationFormat>On-screen Show (4:3)</PresentationFormat>
  <Paragraphs>81</Paragraphs>
  <Slides>20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Austin</vt:lpstr>
      <vt:lpstr>Chapter 11</vt:lpstr>
      <vt:lpstr>11.1 Chinese Empires</vt:lpstr>
      <vt:lpstr>11.1 Chinese Empires</vt:lpstr>
      <vt:lpstr>11.1 Chinese Empires</vt:lpstr>
      <vt:lpstr>11.2 Mongol Empire</vt:lpstr>
      <vt:lpstr>11.2 Mongol Empire</vt:lpstr>
      <vt:lpstr>11.2 Mongol Empire</vt:lpstr>
      <vt:lpstr>11.2 Mongol Empire</vt:lpstr>
      <vt:lpstr>PowerPoint Presentation</vt:lpstr>
      <vt:lpstr>11.3 Japan and Korea</vt:lpstr>
      <vt:lpstr>11.3 Japan and Korea</vt:lpstr>
      <vt:lpstr>11.4 Civilizations of Southeast Asia</vt:lpstr>
      <vt:lpstr>11.4 Civilizations of Southeast Asia</vt:lpstr>
      <vt:lpstr>Homework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</vt:vector>
  </TitlesOfParts>
  <Company>L'Anse Creuse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</dc:title>
  <dc:creator>Dawn Hannawi</dc:creator>
  <cp:lastModifiedBy>Dawn Hannawi</cp:lastModifiedBy>
  <cp:revision>26</cp:revision>
  <cp:lastPrinted>2019-11-13T14:04:12Z</cp:lastPrinted>
  <dcterms:created xsi:type="dcterms:W3CDTF">2019-11-11T13:10:44Z</dcterms:created>
  <dcterms:modified xsi:type="dcterms:W3CDTF">2019-11-13T17:09:55Z</dcterms:modified>
</cp:coreProperties>
</file>