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56" r:id="rId2"/>
    <p:sldId id="260" r:id="rId3"/>
    <p:sldId id="264" r:id="rId4"/>
    <p:sldId id="261" r:id="rId5"/>
    <p:sldId id="262" r:id="rId6"/>
    <p:sldId id="263" r:id="rId7"/>
    <p:sldId id="257" r:id="rId8"/>
    <p:sldId id="258" r:id="rId9"/>
    <p:sldId id="259" r:id="rId10"/>
    <p:sldId id="265" r:id="rId11"/>
    <p:sldId id="266" r:id="rId12"/>
    <p:sldId id="267" r:id="rId13"/>
    <p:sldId id="269" r:id="rId14"/>
    <p:sldId id="268" r:id="rId1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AD01021-0535-4ED3-AAD5-70E67C6234ED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41C5D2A-D458-49DE-AE18-93DB5DB2C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9399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B8AC90C-24C0-4B99-BD3F-0AF62FCF85E5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105B59E-19A3-415E-ABE3-5F6F05473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42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RPp3jzv1Tw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5B59E-19A3-415E-ABE3-5F6F0547362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975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5B59E-19A3-415E-ABE3-5F6F0547362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16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Byzantine Empire,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5B59E-19A3-415E-ABE3-5F6F0547362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5453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VIDEO: </a:t>
            </a:r>
            <a:r>
              <a:rPr lang="en-US" dirty="0" smtClean="0">
                <a:hlinkClick r:id="rId3"/>
              </a:rPr>
              <a:t>https://www.youtube.com/watch?v=KRPp3jzv1Tw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5B59E-19A3-415E-ABE3-5F6F0547362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657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5B219284-B088-4F78-AC04-CF7249F82512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EE81BF3D-BAAF-413C-99E4-A2CBAB9E70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19284-B088-4F78-AC04-CF7249F82512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1BF3D-BAAF-413C-99E4-A2CBAB9E70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19284-B088-4F78-AC04-CF7249F82512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1BF3D-BAAF-413C-99E4-A2CBAB9E70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19284-B088-4F78-AC04-CF7249F82512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1BF3D-BAAF-413C-99E4-A2CBAB9E70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19284-B088-4F78-AC04-CF7249F82512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1BF3D-BAAF-413C-99E4-A2CBAB9E70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19284-B088-4F78-AC04-CF7249F82512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1BF3D-BAAF-413C-99E4-A2CBAB9E707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19284-B088-4F78-AC04-CF7249F82512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1BF3D-BAAF-413C-99E4-A2CBAB9E707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19284-B088-4F78-AC04-CF7249F82512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1BF3D-BAAF-413C-99E4-A2CBAB9E70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19284-B088-4F78-AC04-CF7249F82512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1BF3D-BAAF-413C-99E4-A2CBAB9E70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5B219284-B088-4F78-AC04-CF7249F82512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EE81BF3D-BAAF-413C-99E4-A2CBAB9E70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5B219284-B088-4F78-AC04-CF7249F82512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EE81BF3D-BAAF-413C-99E4-A2CBAB9E70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5B219284-B088-4F78-AC04-CF7249F82512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EE81BF3D-BAAF-413C-99E4-A2CBAB9E707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RPp3jzv1Tw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Byzantine Empire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12.1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31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Religion and the Arts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298448" y="2121406"/>
            <a:ext cx="3806952" cy="405079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Christianity greatly influenced artistic life of Byzantines</a:t>
            </a:r>
          </a:p>
          <a:p>
            <a:pPr lvl="1"/>
            <a:r>
              <a:rPr lang="en-US" dirty="0"/>
              <a:t>Art, </a:t>
            </a:r>
            <a:r>
              <a:rPr lang="en-US" dirty="0" smtClean="0"/>
              <a:t>architecture and </a:t>
            </a:r>
            <a:r>
              <a:rPr lang="en-US" dirty="0"/>
              <a:t>literature </a:t>
            </a:r>
            <a:r>
              <a:rPr lang="en-US" dirty="0" smtClean="0"/>
              <a:t>were all based </a:t>
            </a:r>
            <a:r>
              <a:rPr lang="en-US" dirty="0"/>
              <a:t>on religious </a:t>
            </a:r>
            <a:r>
              <a:rPr lang="en-US" dirty="0" smtClean="0"/>
              <a:t>themes or figures </a:t>
            </a:r>
            <a:r>
              <a:rPr lang="en-US" dirty="0"/>
              <a:t>from Bible</a:t>
            </a:r>
          </a:p>
          <a:p>
            <a:r>
              <a:rPr lang="en-US" dirty="0" smtClean="0"/>
              <a:t>Most </a:t>
            </a:r>
            <a:r>
              <a:rPr lang="en-US" dirty="0"/>
              <a:t>art </a:t>
            </a:r>
            <a:r>
              <a:rPr lang="en-US" dirty="0" smtClean="0"/>
              <a:t>was in the form of __________________, which decorated </a:t>
            </a:r>
            <a:r>
              <a:rPr lang="en-US" dirty="0"/>
              <a:t>floors, walls, </a:t>
            </a:r>
            <a:r>
              <a:rPr lang="en-US" dirty="0" smtClean="0"/>
              <a:t>ceilings</a:t>
            </a:r>
            <a:endParaRPr lang="en-US" dirty="0"/>
          </a:p>
        </p:txBody>
      </p:sp>
      <p:pic>
        <p:nvPicPr>
          <p:cNvPr id="1026" name="Picture 2" descr="Image result for byzantine art"/>
          <p:cNvPicPr>
            <a:picLocks noGrp="1" noChangeAspect="1" noChangeArrowheads="1"/>
          </p:cNvPicPr>
          <p:nvPr>
            <p:ph sz="quarter" idx="14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49" r="2721"/>
          <a:stretch/>
        </p:blipFill>
        <p:spPr bwMode="auto">
          <a:xfrm>
            <a:off x="5236029" y="2230746"/>
            <a:ext cx="2628445" cy="3382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514600" y="4648200"/>
            <a:ext cx="1828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mosaics</a:t>
            </a:r>
            <a:endParaRPr lang="en-US" altLang="en-US" sz="3200" b="1" dirty="0">
              <a:solidFill>
                <a:srgbClr val="FF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965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Church Splits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66800" y="2119257"/>
            <a:ext cx="7010400" cy="412914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Conflicts over the use of ____________ (paintings or sculptures of sacred figures) were seen as the worship of idols.</a:t>
            </a:r>
          </a:p>
          <a:p>
            <a:pPr lvl="1"/>
            <a:r>
              <a:rPr lang="en-US" dirty="0" smtClean="0"/>
              <a:t>There were also issues over whether the </a:t>
            </a:r>
            <a:r>
              <a:rPr lang="en-US" dirty="0"/>
              <a:t>clergy </a:t>
            </a:r>
            <a:r>
              <a:rPr lang="en-US" dirty="0" smtClean="0"/>
              <a:t>could marry and the use of the Greek language instead of Latin.</a:t>
            </a:r>
          </a:p>
          <a:p>
            <a:r>
              <a:rPr lang="en-US" dirty="0" smtClean="0"/>
              <a:t>A further division between the east and west, the Greek Orthodox Church and the Roman Catholic Church led by the ___________ in Rome, led to a schism (split) between the two that still exists today.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648200" y="2013857"/>
            <a:ext cx="1828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icons</a:t>
            </a:r>
            <a:endParaRPr lang="en-US" altLang="en-US" sz="32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581400" y="4648200"/>
            <a:ext cx="1828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pope</a:t>
            </a:r>
            <a:endParaRPr lang="en-US" altLang="en-US" sz="3200" b="1" dirty="0">
              <a:solidFill>
                <a:srgbClr val="FF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3050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Empire Declines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 time, </a:t>
            </a:r>
            <a:r>
              <a:rPr lang="en-US" dirty="0" smtClean="0"/>
              <a:t>_____________, </a:t>
            </a:r>
            <a:r>
              <a:rPr lang="en-US" dirty="0"/>
              <a:t>pressure from migrating tribes, and internal conflict and corruption brought about the Byzantine Empire’s fall.</a:t>
            </a:r>
          </a:p>
          <a:p>
            <a:r>
              <a:rPr lang="en-US" dirty="0"/>
              <a:t>Continuing strife between the </a:t>
            </a:r>
            <a:r>
              <a:rPr lang="en-US" smtClean="0"/>
              <a:t>______________ and </a:t>
            </a:r>
            <a:r>
              <a:rPr lang="en-US" dirty="0"/>
              <a:t>the Constantinople government weakened the empire, making it vulnerable to challengers from the outside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200400" y="2002971"/>
            <a:ext cx="1828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Islam</a:t>
            </a:r>
            <a:endParaRPr lang="en-US" altLang="en-US" sz="32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905000" y="3886200"/>
            <a:ext cx="1828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military</a:t>
            </a:r>
            <a:endParaRPr lang="en-US" altLang="en-US" sz="3200" b="1" dirty="0">
              <a:solidFill>
                <a:srgbClr val="FF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8319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Hagia</a:t>
            </a:r>
            <a:r>
              <a:rPr lang="en-US" dirty="0" smtClean="0"/>
              <a:t> Sophia</a:t>
            </a:r>
            <a:endParaRPr lang="en-US" dirty="0"/>
          </a:p>
        </p:txBody>
      </p:sp>
      <p:pic>
        <p:nvPicPr>
          <p:cNvPr id="9218" name="Picture 2" descr="Image result for hagia sophia">
            <a:hlinkClick r:id="rId3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675" y="2317907"/>
            <a:ext cx="6196013" cy="3206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751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00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caused the Fall of the Roman Empire?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happens to the people when a civilization vanishes?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21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Ozymandias </a:t>
            </a:r>
            <a:br>
              <a:rPr lang="en-US" dirty="0"/>
            </a:br>
            <a:r>
              <a:rPr lang="en-US" dirty="0"/>
              <a:t>BY PERCY BYSSHE </a:t>
            </a:r>
            <a:r>
              <a:rPr lang="en-US" dirty="0" smtClean="0"/>
              <a:t>SHELLEY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63040" y="2119256"/>
            <a:ext cx="6196405" cy="4052944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I </a:t>
            </a:r>
            <a:r>
              <a:rPr lang="en-US" dirty="0"/>
              <a:t>met a </a:t>
            </a:r>
            <a:r>
              <a:rPr lang="en-US" dirty="0" err="1"/>
              <a:t>traveller</a:t>
            </a:r>
            <a:r>
              <a:rPr lang="en-US" dirty="0"/>
              <a:t> from an antique land,</a:t>
            </a:r>
          </a:p>
          <a:p>
            <a:r>
              <a:rPr lang="en-US" dirty="0"/>
              <a:t>Who said—“Two vast and </a:t>
            </a:r>
            <a:r>
              <a:rPr lang="en-US" dirty="0" err="1"/>
              <a:t>trunkless</a:t>
            </a:r>
            <a:r>
              <a:rPr lang="en-US" dirty="0"/>
              <a:t> legs of stone</a:t>
            </a:r>
          </a:p>
          <a:p>
            <a:r>
              <a:rPr lang="en-US" dirty="0"/>
              <a:t>Stand in the desert. . . . Near them, on the sand,</a:t>
            </a:r>
          </a:p>
          <a:p>
            <a:r>
              <a:rPr lang="en-US" dirty="0"/>
              <a:t>Half sunk a shattered visage lies, whose frown,</a:t>
            </a:r>
          </a:p>
          <a:p>
            <a:r>
              <a:rPr lang="en-US" dirty="0"/>
              <a:t>And wrinkled lip, and sneer of cold command,</a:t>
            </a:r>
          </a:p>
          <a:p>
            <a:r>
              <a:rPr lang="en-US" dirty="0"/>
              <a:t>Tell that its sculptor well those passions read</a:t>
            </a:r>
          </a:p>
          <a:p>
            <a:r>
              <a:rPr lang="en-US" dirty="0"/>
              <a:t>Which yet survive, stamped on these lifeless things,</a:t>
            </a:r>
          </a:p>
          <a:p>
            <a:r>
              <a:rPr lang="en-US" dirty="0"/>
              <a:t>The hand that mocked them, and the heart that fed;</a:t>
            </a:r>
          </a:p>
          <a:p>
            <a:r>
              <a:rPr lang="en-US" dirty="0"/>
              <a:t>And on the pedestal, these words appear:</a:t>
            </a:r>
          </a:p>
          <a:p>
            <a:r>
              <a:rPr lang="en-US" dirty="0"/>
              <a:t>My name is Ozymandias, King of Kings;</a:t>
            </a:r>
          </a:p>
          <a:p>
            <a:r>
              <a:rPr lang="en-US" dirty="0"/>
              <a:t>Look on my Works, ye Mighty, and despair!</a:t>
            </a:r>
          </a:p>
          <a:p>
            <a:r>
              <a:rPr lang="en-US" dirty="0"/>
              <a:t>Nothing beside remains. Round the decay</a:t>
            </a:r>
          </a:p>
          <a:p>
            <a:r>
              <a:rPr lang="en-US" dirty="0"/>
              <a:t>Of that colossal Wreck, boundless and bare</a:t>
            </a:r>
          </a:p>
          <a:p>
            <a:r>
              <a:rPr lang="en-US" dirty="0"/>
              <a:t>The lone and level sands stretch far away</a:t>
            </a:r>
            <a:r>
              <a:rPr lang="en-US" dirty="0" smtClean="0"/>
              <a:t>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485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1" name="Picture 2" descr="Image result for ancient roman aqueducts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9200" y="914400"/>
            <a:ext cx="6705600" cy="5029200"/>
          </a:xfrm>
        </p:spPr>
      </p:pic>
    </p:spTree>
    <p:extLst>
      <p:ext uri="{BB962C8B-B14F-4D97-AF65-F5344CB8AC3E}">
        <p14:creationId xmlns:p14="http://schemas.microsoft.com/office/powerpoint/2010/main" val="19256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5" name="Picture 2" descr="Image result for ancient roman structure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1524000"/>
            <a:ext cx="6912213" cy="3886200"/>
          </a:xfrm>
        </p:spPr>
      </p:pic>
    </p:spTree>
    <p:extLst>
      <p:ext uri="{BB962C8B-B14F-4D97-AF65-F5344CB8AC3E}">
        <p14:creationId xmlns:p14="http://schemas.microsoft.com/office/powerpoint/2010/main" val="287563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 Chapter 12.1 with WS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p. 347-352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06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Emperors Rule in Constantinople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2119256"/>
            <a:ext cx="6196405" cy="3824343"/>
          </a:xfrm>
        </p:spPr>
        <p:txBody>
          <a:bodyPr/>
          <a:lstStyle/>
          <a:p>
            <a:r>
              <a:rPr lang="en-US" dirty="0" smtClean="0"/>
              <a:t>Constantinople </a:t>
            </a:r>
            <a:r>
              <a:rPr lang="en-US" dirty="0"/>
              <a:t>(today known as </a:t>
            </a:r>
            <a:r>
              <a:rPr lang="en-US" dirty="0" smtClean="0"/>
              <a:t>Istanbul) survived the fall of the Roman Empire, and became the capital of the _________________ ________________.</a:t>
            </a:r>
          </a:p>
          <a:p>
            <a:endParaRPr lang="en-US" dirty="0" smtClean="0"/>
          </a:p>
          <a:p>
            <a:r>
              <a:rPr lang="en-US" dirty="0" smtClean="0"/>
              <a:t>Reasons it outlasted Rome:</a:t>
            </a:r>
          </a:p>
          <a:p>
            <a:pPr lvl="1"/>
            <a:r>
              <a:rPr lang="en-US" dirty="0" smtClean="0"/>
              <a:t>_____________________________________</a:t>
            </a:r>
          </a:p>
          <a:p>
            <a:pPr lvl="1"/>
            <a:r>
              <a:rPr lang="en-US" dirty="0"/>
              <a:t>_____________________________________</a:t>
            </a:r>
          </a:p>
          <a:p>
            <a:pPr lvl="1"/>
            <a:r>
              <a:rPr lang="en-US" dirty="0" smtClean="0"/>
              <a:t>_____________________________________</a:t>
            </a:r>
            <a:endParaRPr lang="en-US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752600" y="3080657"/>
            <a:ext cx="5181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Byzantine Empire</a:t>
            </a:r>
            <a:endParaRPr lang="en-US" altLang="en-US" sz="32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057400" y="4419600"/>
            <a:ext cx="5562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Located between two seas</a:t>
            </a:r>
            <a:endParaRPr lang="en-US" altLang="en-US" sz="32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209800" y="4800600"/>
            <a:ext cx="5181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Central location for trade</a:t>
            </a:r>
            <a:endParaRPr lang="en-US" altLang="en-US" sz="32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209800" y="5181600"/>
            <a:ext cx="5181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Heavily fortified walls</a:t>
            </a:r>
            <a:endParaRPr lang="en-US" altLang="en-US" sz="3200" b="1" dirty="0">
              <a:solidFill>
                <a:srgbClr val="FF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731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Justinian and Theodora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2119256"/>
            <a:ext cx="6196405" cy="3900543"/>
          </a:xfrm>
        </p:spPr>
        <p:txBody>
          <a:bodyPr>
            <a:normAutofit/>
          </a:bodyPr>
          <a:lstStyle/>
          <a:p>
            <a:r>
              <a:rPr lang="en-US" dirty="0" smtClean="0"/>
              <a:t>Emperor Justinian reigned from 527-565 CE</a:t>
            </a:r>
          </a:p>
          <a:p>
            <a:pPr lvl="1"/>
            <a:r>
              <a:rPr lang="en-US" dirty="0" smtClean="0"/>
              <a:t>His wife Theodora, formerly an actress, played a huge role as co-advisor. </a:t>
            </a:r>
          </a:p>
          <a:p>
            <a:pPr lvl="1"/>
            <a:r>
              <a:rPr lang="en-US" dirty="0" smtClean="0"/>
              <a:t>She played a large role in promoting rights for women.</a:t>
            </a:r>
          </a:p>
          <a:p>
            <a:pPr lvl="1"/>
            <a:r>
              <a:rPr lang="en-US" dirty="0" smtClean="0"/>
              <a:t>She also kept him from fleeing during the </a:t>
            </a:r>
            <a:r>
              <a:rPr lang="en-US" dirty="0" err="1"/>
              <a:t>Nika</a:t>
            </a:r>
            <a:r>
              <a:rPr lang="en-US" dirty="0"/>
              <a:t> </a:t>
            </a:r>
            <a:r>
              <a:rPr lang="en-US" dirty="0" smtClean="0"/>
              <a:t>Revolt.</a:t>
            </a:r>
          </a:p>
          <a:p>
            <a:r>
              <a:rPr lang="en-US" dirty="0" smtClean="0"/>
              <a:t>After the rebellion, he was able to rebuild the city and reform the legal system, called ______________________________.</a:t>
            </a:r>
          </a:p>
          <a:p>
            <a:endParaRPr lang="en-US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209800" y="5410200"/>
            <a:ext cx="3886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Justinian’s Code</a:t>
            </a:r>
            <a:endParaRPr lang="en-US" altLang="en-US" sz="3200" b="1" dirty="0">
              <a:solidFill>
                <a:srgbClr val="FF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9449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Byzantine 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Church and State</a:t>
            </a:r>
          </a:p>
          <a:p>
            <a:pPr lvl="1"/>
            <a:r>
              <a:rPr lang="en-US" dirty="0" smtClean="0"/>
              <a:t>The emperor was seen as the deputy of Jesus Christ on earth, meaning religion and government were linked.</a:t>
            </a:r>
          </a:p>
          <a:p>
            <a:pPr lvl="1"/>
            <a:r>
              <a:rPr lang="en-US" dirty="0" smtClean="0"/>
              <a:t>Even though Byzantines considered themselves to be Romans, ___________________ culture and language grew more and more influent.</a:t>
            </a:r>
            <a:endParaRPr lang="en-US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590800" y="4191000"/>
            <a:ext cx="1828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Greek</a:t>
            </a:r>
            <a:endParaRPr lang="en-US" altLang="en-US" sz="3200" b="1" dirty="0">
              <a:solidFill>
                <a:srgbClr val="FF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93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249</TotalTime>
  <Words>524</Words>
  <Application>Microsoft Office PowerPoint</Application>
  <PresentationFormat>On-screen Show (4:3)</PresentationFormat>
  <Paragraphs>68</Paragraphs>
  <Slides>14</Slides>
  <Notes>4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Pushpin</vt:lpstr>
      <vt:lpstr>The Byzantine Empire</vt:lpstr>
      <vt:lpstr>What caused the Fall of the Roman Empire?</vt:lpstr>
      <vt:lpstr>Ozymandias  BY PERCY BYSSHE SHELLEY</vt:lpstr>
      <vt:lpstr>PowerPoint Presentation</vt:lpstr>
      <vt:lpstr>PowerPoint Presentation</vt:lpstr>
      <vt:lpstr>Read Chapter 12.1 with WS</vt:lpstr>
      <vt:lpstr>Emperors Rule in Constantinople</vt:lpstr>
      <vt:lpstr>Justinian and Theodora</vt:lpstr>
      <vt:lpstr>Byzantine Culture</vt:lpstr>
      <vt:lpstr>Religion and the Arts</vt:lpstr>
      <vt:lpstr>The Church Splits</vt:lpstr>
      <vt:lpstr>The Empire Declines</vt:lpstr>
      <vt:lpstr>The Hagia Sophia</vt:lpstr>
      <vt:lpstr>END</vt:lpstr>
    </vt:vector>
  </TitlesOfParts>
  <Company>L'Anse Creuse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Byzantine Empire</dc:title>
  <dc:creator>Dawn Hannawi</dc:creator>
  <cp:lastModifiedBy>Dawn Hannawi</cp:lastModifiedBy>
  <cp:revision>11</cp:revision>
  <cp:lastPrinted>2019-10-07T13:22:54Z</cp:lastPrinted>
  <dcterms:created xsi:type="dcterms:W3CDTF">2019-10-07T10:23:38Z</dcterms:created>
  <dcterms:modified xsi:type="dcterms:W3CDTF">2019-10-07T14:36:20Z</dcterms:modified>
</cp:coreProperties>
</file>