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8"/>
  </p:notesMasterIdLst>
  <p:handoutMasterIdLst>
    <p:handoutMasterId r:id="rId19"/>
  </p:handoutMasterIdLst>
  <p:sldIdLst>
    <p:sldId id="273" r:id="rId3"/>
    <p:sldId id="258" r:id="rId4"/>
    <p:sldId id="274" r:id="rId5"/>
    <p:sldId id="275" r:id="rId6"/>
    <p:sldId id="276" r:id="rId7"/>
    <p:sldId id="281" r:id="rId8"/>
    <p:sldId id="277" r:id="rId9"/>
    <p:sldId id="278" r:id="rId10"/>
    <p:sldId id="279" r:id="rId11"/>
    <p:sldId id="283" r:id="rId12"/>
    <p:sldId id="282" r:id="rId13"/>
    <p:sldId id="280" r:id="rId14"/>
    <p:sldId id="284" r:id="rId15"/>
    <p:sldId id="285" r:id="rId16"/>
    <p:sldId id="286"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6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69" autoAdjust="0"/>
  </p:normalViewPr>
  <p:slideViewPr>
    <p:cSldViewPr>
      <p:cViewPr>
        <p:scale>
          <a:sx n="94" d="100"/>
          <a:sy n="94" d="100"/>
        </p:scale>
        <p:origin x="-882" y="54"/>
      </p:cViewPr>
      <p:guideLst>
        <p:guide orient="horz" pos="2160"/>
        <p:guide pos="2880"/>
      </p:guideLst>
    </p:cSldViewPr>
  </p:slideViewPr>
  <p:outlineViewPr>
    <p:cViewPr>
      <p:scale>
        <a:sx n="33" d="100"/>
        <a:sy n="33" d="100"/>
      </p:scale>
      <p:origin x="48" y="893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2E52182-5E5E-4A66-A016-198BEED6B1B9}" type="datetimeFigureOut">
              <a:rPr lang="en-US" smtClean="0"/>
              <a:t>10/18/2019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E26EB03-74C6-4D62-B448-136254374882}" type="slidenum">
              <a:rPr lang="en-US" smtClean="0"/>
              <a:t>‹#›</a:t>
            </a:fld>
            <a:endParaRPr lang="en-US"/>
          </a:p>
        </p:txBody>
      </p:sp>
    </p:spTree>
    <p:extLst>
      <p:ext uri="{BB962C8B-B14F-4D97-AF65-F5344CB8AC3E}">
        <p14:creationId xmlns:p14="http://schemas.microsoft.com/office/powerpoint/2010/main" val="10993267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387754B-AB20-49AC-98F7-A75D2017CCCC}" type="datetimeFigureOut">
              <a:rPr lang="en-US" smtClean="0"/>
              <a:t>10/17/2019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060AAF6-C562-4279-95AF-C93AF8BCC22C}" type="slidenum">
              <a:rPr lang="en-US" smtClean="0"/>
              <a:t>‹#›</a:t>
            </a:fld>
            <a:endParaRPr lang="en-US"/>
          </a:p>
        </p:txBody>
      </p:sp>
    </p:spTree>
    <p:extLst>
      <p:ext uri="{BB962C8B-B14F-4D97-AF65-F5344CB8AC3E}">
        <p14:creationId xmlns:p14="http://schemas.microsoft.com/office/powerpoint/2010/main" val="3396365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A15DDE-B45C-45B6-AC09-A5C1B9FEDDFB}" type="datetimeFigureOut">
              <a:rPr lang="en-US" smtClean="0"/>
              <a:t>10/17/2019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3B2E5E-76E5-4EB5-8F40-3FBCC1227C2F}" type="slidenum">
              <a:rPr lang="en-US" smtClean="0"/>
              <a:t>‹#›</a:t>
            </a:fld>
            <a:endParaRPr lang="en-US"/>
          </a:p>
        </p:txBody>
      </p:sp>
    </p:spTree>
    <p:extLst>
      <p:ext uri="{BB962C8B-B14F-4D97-AF65-F5344CB8AC3E}">
        <p14:creationId xmlns:p14="http://schemas.microsoft.com/office/powerpoint/2010/main" val="2140407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A15DDE-B45C-45B6-AC09-A5C1B9FEDDFB}" type="datetimeFigureOut">
              <a:rPr lang="en-US" smtClean="0"/>
              <a:t>10/17/2019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3B2E5E-76E5-4EB5-8F40-3FBCC1227C2F}" type="slidenum">
              <a:rPr lang="en-US" smtClean="0"/>
              <a:t>‹#›</a:t>
            </a:fld>
            <a:endParaRPr lang="en-US"/>
          </a:p>
        </p:txBody>
      </p:sp>
    </p:spTree>
    <p:extLst>
      <p:ext uri="{BB962C8B-B14F-4D97-AF65-F5344CB8AC3E}">
        <p14:creationId xmlns:p14="http://schemas.microsoft.com/office/powerpoint/2010/main" val="3198119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A15DDE-B45C-45B6-AC09-A5C1B9FEDDFB}" type="datetimeFigureOut">
              <a:rPr lang="en-US" smtClean="0"/>
              <a:t>10/17/2019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3B2E5E-76E5-4EB5-8F40-3FBCC1227C2F}" type="slidenum">
              <a:rPr lang="en-US" smtClean="0"/>
              <a:t>‹#›</a:t>
            </a:fld>
            <a:endParaRPr lang="en-US"/>
          </a:p>
        </p:txBody>
      </p:sp>
    </p:spTree>
    <p:extLst>
      <p:ext uri="{BB962C8B-B14F-4D97-AF65-F5344CB8AC3E}">
        <p14:creationId xmlns:p14="http://schemas.microsoft.com/office/powerpoint/2010/main" val="3223554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A7A15DDE-B45C-45B6-AC09-A5C1B9FEDDFB}" type="datetimeFigureOut">
              <a:rPr lang="en-US" smtClean="0"/>
              <a:t>10/17/2019</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2E3B2E5E-76E5-4EB5-8F40-3FBCC1227C2F}"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A15DDE-B45C-45B6-AC09-A5C1B9FEDDFB}" type="datetimeFigureOut">
              <a:rPr lang="en-US" smtClean="0"/>
              <a:t>10/17/2019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3B2E5E-76E5-4EB5-8F40-3FBCC1227C2F}"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A15DDE-B45C-45B6-AC09-A5C1B9FEDDFB}" type="datetimeFigureOut">
              <a:rPr lang="en-US" smtClean="0"/>
              <a:t>10/17/2019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3B2E5E-76E5-4EB5-8F40-3FBCC1227C2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7A15DDE-B45C-45B6-AC09-A5C1B9FEDDFB}" type="datetimeFigureOut">
              <a:rPr lang="en-US" smtClean="0"/>
              <a:t>10/17/2019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3B2E5E-76E5-4EB5-8F40-3FBCC1227C2F}"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7A15DDE-B45C-45B6-AC09-A5C1B9FEDDFB}" type="datetimeFigureOut">
              <a:rPr lang="en-US" smtClean="0"/>
              <a:t>10/17/2019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3B2E5E-76E5-4EB5-8F40-3FBCC1227C2F}"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7A15DDE-B45C-45B6-AC09-A5C1B9FEDDFB}" type="datetimeFigureOut">
              <a:rPr lang="en-US" smtClean="0"/>
              <a:t>10/17/2019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3B2E5E-76E5-4EB5-8F40-3FBCC1227C2F}"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A15DDE-B45C-45B6-AC09-A5C1B9FEDDFB}" type="datetimeFigureOut">
              <a:rPr lang="en-US" smtClean="0"/>
              <a:t>10/17/2019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3B2E5E-76E5-4EB5-8F40-3FBCC1227C2F}"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A15DDE-B45C-45B6-AC09-A5C1B9FEDDFB}" type="datetimeFigureOut">
              <a:rPr lang="en-US" smtClean="0"/>
              <a:t>10/17/2019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3B2E5E-76E5-4EB5-8F40-3FBCC1227C2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A15DDE-B45C-45B6-AC09-A5C1B9FEDDFB}" type="datetimeFigureOut">
              <a:rPr lang="en-US" smtClean="0"/>
              <a:t>10/17/2019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3B2E5E-76E5-4EB5-8F40-3FBCC1227C2F}" type="slidenum">
              <a:rPr lang="en-US" smtClean="0"/>
              <a:t>‹#›</a:t>
            </a:fld>
            <a:endParaRPr lang="en-US"/>
          </a:p>
        </p:txBody>
      </p:sp>
    </p:spTree>
    <p:extLst>
      <p:ext uri="{BB962C8B-B14F-4D97-AF65-F5344CB8AC3E}">
        <p14:creationId xmlns:p14="http://schemas.microsoft.com/office/powerpoint/2010/main" val="13574939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A15DDE-B45C-45B6-AC09-A5C1B9FEDDFB}" type="datetimeFigureOut">
              <a:rPr lang="en-US" smtClean="0"/>
              <a:t>10/17/2019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3B2E5E-76E5-4EB5-8F40-3FBCC1227C2F}"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A15DDE-B45C-45B6-AC09-A5C1B9FEDDFB}" type="datetimeFigureOut">
              <a:rPr lang="en-US" smtClean="0"/>
              <a:t>10/17/2019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3B2E5E-76E5-4EB5-8F40-3FBCC1227C2F}"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A15DDE-B45C-45B6-AC09-A5C1B9FEDDFB}" type="datetimeFigureOut">
              <a:rPr lang="en-US" smtClean="0"/>
              <a:t>10/17/2019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3B2E5E-76E5-4EB5-8F40-3FBCC1227C2F}"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A15DDE-B45C-45B6-AC09-A5C1B9FEDDFB}" type="datetimeFigureOut">
              <a:rPr lang="en-US" smtClean="0"/>
              <a:t>10/17/2019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3B2E5E-76E5-4EB5-8F40-3FBCC1227C2F}" type="slidenum">
              <a:rPr lang="en-US" smtClean="0"/>
              <a:t>‹#›</a:t>
            </a:fld>
            <a:endParaRPr lang="en-US"/>
          </a:p>
        </p:txBody>
      </p:sp>
    </p:spTree>
    <p:extLst>
      <p:ext uri="{BB962C8B-B14F-4D97-AF65-F5344CB8AC3E}">
        <p14:creationId xmlns:p14="http://schemas.microsoft.com/office/powerpoint/2010/main" val="2951247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A15DDE-B45C-45B6-AC09-A5C1B9FEDDFB}" type="datetimeFigureOut">
              <a:rPr lang="en-US" smtClean="0"/>
              <a:t>10/17/2019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3B2E5E-76E5-4EB5-8F40-3FBCC1227C2F}" type="slidenum">
              <a:rPr lang="en-US" smtClean="0"/>
              <a:t>‹#›</a:t>
            </a:fld>
            <a:endParaRPr lang="en-US"/>
          </a:p>
        </p:txBody>
      </p:sp>
    </p:spTree>
    <p:extLst>
      <p:ext uri="{BB962C8B-B14F-4D97-AF65-F5344CB8AC3E}">
        <p14:creationId xmlns:p14="http://schemas.microsoft.com/office/powerpoint/2010/main" val="2289652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A15DDE-B45C-45B6-AC09-A5C1B9FEDDFB}" type="datetimeFigureOut">
              <a:rPr lang="en-US" smtClean="0"/>
              <a:t>10/17/2019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3B2E5E-76E5-4EB5-8F40-3FBCC1227C2F}" type="slidenum">
              <a:rPr lang="en-US" smtClean="0"/>
              <a:t>‹#›</a:t>
            </a:fld>
            <a:endParaRPr lang="en-US"/>
          </a:p>
        </p:txBody>
      </p:sp>
    </p:spTree>
    <p:extLst>
      <p:ext uri="{BB962C8B-B14F-4D97-AF65-F5344CB8AC3E}">
        <p14:creationId xmlns:p14="http://schemas.microsoft.com/office/powerpoint/2010/main" val="2942328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A15DDE-B45C-45B6-AC09-A5C1B9FEDDFB}" type="datetimeFigureOut">
              <a:rPr lang="en-US" smtClean="0"/>
              <a:t>10/17/2019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3B2E5E-76E5-4EB5-8F40-3FBCC1227C2F}" type="slidenum">
              <a:rPr lang="en-US" smtClean="0"/>
              <a:t>‹#›</a:t>
            </a:fld>
            <a:endParaRPr lang="en-US"/>
          </a:p>
        </p:txBody>
      </p:sp>
    </p:spTree>
    <p:extLst>
      <p:ext uri="{BB962C8B-B14F-4D97-AF65-F5344CB8AC3E}">
        <p14:creationId xmlns:p14="http://schemas.microsoft.com/office/powerpoint/2010/main" val="2353729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A15DDE-B45C-45B6-AC09-A5C1B9FEDDFB}" type="datetimeFigureOut">
              <a:rPr lang="en-US" smtClean="0"/>
              <a:t>10/17/2019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3B2E5E-76E5-4EB5-8F40-3FBCC1227C2F}" type="slidenum">
              <a:rPr lang="en-US" smtClean="0"/>
              <a:t>‹#›</a:t>
            </a:fld>
            <a:endParaRPr lang="en-US"/>
          </a:p>
        </p:txBody>
      </p:sp>
    </p:spTree>
    <p:extLst>
      <p:ext uri="{BB962C8B-B14F-4D97-AF65-F5344CB8AC3E}">
        <p14:creationId xmlns:p14="http://schemas.microsoft.com/office/powerpoint/2010/main" val="3364722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A15DDE-B45C-45B6-AC09-A5C1B9FEDDFB}" type="datetimeFigureOut">
              <a:rPr lang="en-US" smtClean="0"/>
              <a:t>10/17/2019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3B2E5E-76E5-4EB5-8F40-3FBCC1227C2F}" type="slidenum">
              <a:rPr lang="en-US" smtClean="0"/>
              <a:t>‹#›</a:t>
            </a:fld>
            <a:endParaRPr lang="en-US"/>
          </a:p>
        </p:txBody>
      </p:sp>
    </p:spTree>
    <p:extLst>
      <p:ext uri="{BB962C8B-B14F-4D97-AF65-F5344CB8AC3E}">
        <p14:creationId xmlns:p14="http://schemas.microsoft.com/office/powerpoint/2010/main" val="622103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A15DDE-B45C-45B6-AC09-A5C1B9FEDDFB}" type="datetimeFigureOut">
              <a:rPr lang="en-US" smtClean="0"/>
              <a:t>10/17/2019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3B2E5E-76E5-4EB5-8F40-3FBCC1227C2F}" type="slidenum">
              <a:rPr lang="en-US" smtClean="0"/>
              <a:t>‹#›</a:t>
            </a:fld>
            <a:endParaRPr lang="en-US"/>
          </a:p>
        </p:txBody>
      </p:sp>
    </p:spTree>
    <p:extLst>
      <p:ext uri="{BB962C8B-B14F-4D97-AF65-F5344CB8AC3E}">
        <p14:creationId xmlns:p14="http://schemas.microsoft.com/office/powerpoint/2010/main" val="1797514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A15DDE-B45C-45B6-AC09-A5C1B9FEDDFB}" type="datetimeFigureOut">
              <a:rPr lang="en-US" smtClean="0"/>
              <a:t>10/17/2019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3B2E5E-76E5-4EB5-8F40-3FBCC1227C2F}" type="slidenum">
              <a:rPr lang="en-US" smtClean="0"/>
              <a:t>‹#›</a:t>
            </a:fld>
            <a:endParaRPr lang="en-US"/>
          </a:p>
        </p:txBody>
      </p:sp>
    </p:spTree>
    <p:extLst>
      <p:ext uri="{BB962C8B-B14F-4D97-AF65-F5344CB8AC3E}">
        <p14:creationId xmlns:p14="http://schemas.microsoft.com/office/powerpoint/2010/main" val="2392672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A7A15DDE-B45C-45B6-AC09-A5C1B9FEDDFB}" type="datetimeFigureOut">
              <a:rPr lang="en-US" smtClean="0"/>
              <a:t>10/17/2019</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2E3B2E5E-76E5-4EB5-8F40-3FBCC1227C2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Chapter 14 – The High Middle Ages</a:t>
            </a:r>
            <a:endParaRPr lang="en-US" dirty="0"/>
          </a:p>
        </p:txBody>
      </p:sp>
      <p:sp>
        <p:nvSpPr>
          <p:cNvPr id="5" name="Subtitle 4"/>
          <p:cNvSpPr>
            <a:spLocks noGrp="1"/>
          </p:cNvSpPr>
          <p:nvPr>
            <p:ph type="subTitle" idx="1"/>
          </p:nvPr>
        </p:nvSpPr>
        <p:spPr/>
        <p:txBody>
          <a:bodyPr/>
          <a:lstStyle/>
          <a:p>
            <a:r>
              <a:rPr lang="en-US" dirty="0" smtClean="0"/>
              <a:t>Section 1: The Crusades</a:t>
            </a:r>
          </a:p>
          <a:p>
            <a:endParaRPr lang="en-US" dirty="0"/>
          </a:p>
        </p:txBody>
      </p:sp>
    </p:spTree>
    <p:extLst>
      <p:ext uri="{BB962C8B-B14F-4D97-AF65-F5344CB8AC3E}">
        <p14:creationId xmlns:p14="http://schemas.microsoft.com/office/powerpoint/2010/main" val="11651062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6" name="Content Placeholder 5"/>
          <p:cNvSpPr>
            <a:spLocks noGrp="1"/>
          </p:cNvSpPr>
          <p:nvPr>
            <p:ph sz="quarter" idx="14"/>
          </p:nvPr>
        </p:nvSpPr>
        <p:spPr>
          <a:xfrm>
            <a:off x="5105399" y="2240280"/>
            <a:ext cx="3657601" cy="4389120"/>
          </a:xfrm>
        </p:spPr>
        <p:txBody>
          <a:bodyPr>
            <a:normAutofit fontScale="92500" lnSpcReduction="20000"/>
          </a:bodyPr>
          <a:lstStyle/>
          <a:p>
            <a:r>
              <a:rPr lang="en-US" dirty="0" smtClean="0"/>
              <a:t>Most of this takes place between Richard and Saladin. </a:t>
            </a:r>
          </a:p>
          <a:p>
            <a:pPr lvl="1"/>
            <a:r>
              <a:rPr lang="en-US" dirty="0" smtClean="0"/>
              <a:t>The two men respected each other as military leaders and gentlemen</a:t>
            </a:r>
          </a:p>
          <a:p>
            <a:pPr lvl="1"/>
            <a:r>
              <a:rPr lang="en-US" dirty="0" smtClean="0"/>
              <a:t>They tried for peace, proposing the marriage of Richard’s sister and Saladin's brother</a:t>
            </a:r>
          </a:p>
          <a:p>
            <a:pPr lvl="2"/>
            <a:r>
              <a:rPr lang="en-US" dirty="0" smtClean="0"/>
              <a:t>This didn’t happen because of religious difference.</a:t>
            </a:r>
          </a:p>
          <a:p>
            <a:r>
              <a:rPr lang="en-US" dirty="0" smtClean="0"/>
              <a:t>In the end, Richard was unsuccessful and had to return home.</a:t>
            </a:r>
          </a:p>
        </p:txBody>
      </p:sp>
      <p:pic>
        <p:nvPicPr>
          <p:cNvPr id="4098" name="Picture 2" descr="Image result for third crusades richard saladin"/>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81000" y="2667000"/>
            <a:ext cx="4572001"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30075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smtClean="0"/>
              <a:t>What was this about, Ms. </a:t>
            </a:r>
            <a:r>
              <a:rPr lang="en-US" sz="3600" dirty="0" err="1" smtClean="0"/>
              <a:t>Hannawi</a:t>
            </a:r>
            <a:r>
              <a:rPr lang="en-US" sz="3600" dirty="0" smtClean="0"/>
              <a:t>?</a:t>
            </a:r>
            <a:endParaRPr lang="en-US" sz="3600" dirty="0"/>
          </a:p>
        </p:txBody>
      </p:sp>
      <p:sp>
        <p:nvSpPr>
          <p:cNvPr id="5" name="Content Placeholder 4"/>
          <p:cNvSpPr>
            <a:spLocks noGrp="1"/>
          </p:cNvSpPr>
          <p:nvPr>
            <p:ph sz="quarter" idx="14"/>
          </p:nvPr>
        </p:nvSpPr>
        <p:spPr>
          <a:xfrm>
            <a:off x="3657600" y="2240280"/>
            <a:ext cx="5105400" cy="4465320"/>
          </a:xfrm>
        </p:spPr>
        <p:txBody>
          <a:bodyPr>
            <a:normAutofit fontScale="92500"/>
          </a:bodyPr>
          <a:lstStyle/>
          <a:p>
            <a:r>
              <a:rPr lang="en-US" dirty="0" smtClean="0"/>
              <a:t>That photo was taken in the ruins of </a:t>
            </a:r>
            <a:r>
              <a:rPr lang="en-US" dirty="0" err="1" smtClean="0"/>
              <a:t>Durnstein</a:t>
            </a:r>
            <a:r>
              <a:rPr lang="en-US" dirty="0" smtClean="0"/>
              <a:t> Castle where in 1192, King Richard was held captive their after he insulted the Duke of Austria during the Third Crusade. </a:t>
            </a:r>
          </a:p>
          <a:p>
            <a:pPr lvl="1"/>
            <a:r>
              <a:rPr lang="en-US" dirty="0" smtClean="0"/>
              <a:t>Pope </a:t>
            </a:r>
            <a:r>
              <a:rPr lang="en-US" dirty="0"/>
              <a:t>Celestine </a:t>
            </a:r>
            <a:r>
              <a:rPr lang="en-US" dirty="0" smtClean="0"/>
              <a:t>III intervened and had Richard moved elsewhere.</a:t>
            </a:r>
          </a:p>
          <a:p>
            <a:pPr lvl="1"/>
            <a:r>
              <a:rPr lang="en-US" dirty="0" smtClean="0"/>
              <a:t>The fee for this and Richard’s involvement in the Crusades, is part of the reason for his brother raising taxes in England and the basis of the legend of Robin Hood!</a:t>
            </a:r>
            <a:endParaRPr lang="en-US" dirty="0"/>
          </a:p>
        </p:txBody>
      </p:sp>
      <p:pic>
        <p:nvPicPr>
          <p:cNvPr id="3074" name="Picture 2" descr="https://upload.wikimedia.org/wikipedia/commons/thumb/4/46/D%C3%BCrnstein_-_Ruine_%282%29.JPG/1024px-D%C3%BCrnstein_-_Ruine_%282%29.JPG"/>
          <p:cNvPicPr>
            <a:picLocks noGrp="1" noChangeAspect="1" noChangeArrowheads="1"/>
          </p:cNvPicPr>
          <p:nvPr>
            <p:ph sz="quarter" idx="13"/>
          </p:nvPr>
        </p:nvPicPr>
        <p:blipFill rotWithShape="1">
          <a:blip r:embed="rId2" cstate="print">
            <a:extLst>
              <a:ext uri="{28A0092B-C50C-407E-A947-70E740481C1C}">
                <a14:useLocalDpi xmlns:a14="http://schemas.microsoft.com/office/drawing/2010/main" val="0"/>
              </a:ext>
            </a:extLst>
          </a:blip>
          <a:srcRect l="8330" r="8064"/>
          <a:stretch/>
        </p:blipFill>
        <p:spPr bwMode="auto">
          <a:xfrm>
            <a:off x="381000" y="2743200"/>
            <a:ext cx="3180080" cy="26892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may contain: 1 pers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2286000"/>
            <a:ext cx="4212943"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464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smtClean="0"/>
              <a:t>The Crusades: The Next Generation</a:t>
            </a:r>
            <a:endParaRPr lang="en-US" sz="3600" dirty="0"/>
          </a:p>
        </p:txBody>
      </p:sp>
      <p:sp>
        <p:nvSpPr>
          <p:cNvPr id="2" name="Content Placeholder 1"/>
          <p:cNvSpPr>
            <a:spLocks noGrp="1"/>
          </p:cNvSpPr>
          <p:nvPr>
            <p:ph sz="quarter" idx="13"/>
          </p:nvPr>
        </p:nvSpPr>
        <p:spPr>
          <a:xfrm>
            <a:off x="381000" y="2240280"/>
            <a:ext cx="5105400" cy="4389120"/>
          </a:xfrm>
        </p:spPr>
        <p:txBody>
          <a:bodyPr>
            <a:normAutofit fontScale="92500" lnSpcReduction="10000"/>
          </a:bodyPr>
          <a:lstStyle/>
          <a:p>
            <a:r>
              <a:rPr lang="en-US" dirty="0" smtClean="0"/>
              <a:t>There were NINE total </a:t>
            </a:r>
            <a:r>
              <a:rPr lang="en-US" dirty="0"/>
              <a:t>Crusades between 1096 and 1291 </a:t>
            </a:r>
            <a:r>
              <a:rPr lang="en-US" dirty="0" smtClean="0"/>
              <a:t>AD</a:t>
            </a:r>
          </a:p>
          <a:p>
            <a:pPr lvl="1"/>
            <a:r>
              <a:rPr lang="en-US" dirty="0" smtClean="0"/>
              <a:t>Only the first was successful</a:t>
            </a:r>
          </a:p>
          <a:p>
            <a:pPr lvl="1"/>
            <a:r>
              <a:rPr lang="en-US" dirty="0" smtClean="0"/>
              <a:t>One in 1212 was called the Children’s Crusade</a:t>
            </a:r>
          </a:p>
          <a:p>
            <a:pPr lvl="2"/>
            <a:r>
              <a:rPr lang="en-US" dirty="0" smtClean="0"/>
              <a:t>Because children + swords = victory?</a:t>
            </a:r>
          </a:p>
          <a:p>
            <a:pPr lvl="2"/>
            <a:r>
              <a:rPr lang="en-US" dirty="0" smtClean="0"/>
              <a:t>Actually made up of 20,000 children, adolescents, and adults</a:t>
            </a:r>
          </a:p>
          <a:p>
            <a:pPr lvl="2"/>
            <a:r>
              <a:rPr lang="en-US" dirty="0" smtClean="0"/>
              <a:t>Result: complete failure</a:t>
            </a:r>
          </a:p>
          <a:p>
            <a:pPr lvl="3"/>
            <a:r>
              <a:rPr lang="en-US" dirty="0" smtClean="0"/>
              <a:t>Only a few made it home</a:t>
            </a:r>
          </a:p>
          <a:p>
            <a:pPr lvl="3"/>
            <a:r>
              <a:rPr lang="en-US" dirty="0" smtClean="0"/>
              <a:t>Those who weren’t killed were believed to have been sold into slavery</a:t>
            </a:r>
            <a:endParaRPr lang="en-US" dirty="0"/>
          </a:p>
        </p:txBody>
      </p:sp>
      <p:pic>
        <p:nvPicPr>
          <p:cNvPr id="6146" name="Picture 2" descr="Related image"/>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561431" y="2133600"/>
            <a:ext cx="2953919"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016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Effects of the Crusades</a:t>
            </a:r>
            <a:endParaRPr lang="en-US" dirty="0"/>
          </a:p>
        </p:txBody>
      </p:sp>
      <p:sp>
        <p:nvSpPr>
          <p:cNvPr id="5" name="Text Placeholder 4"/>
          <p:cNvSpPr>
            <a:spLocks noGrp="1"/>
          </p:cNvSpPr>
          <p:nvPr>
            <p:ph type="body" idx="1"/>
          </p:nvPr>
        </p:nvSpPr>
        <p:spPr/>
        <p:txBody>
          <a:bodyPr/>
          <a:lstStyle/>
          <a:p>
            <a:r>
              <a:rPr lang="en-US" dirty="0" smtClean="0"/>
              <a:t>Economic Changes</a:t>
            </a:r>
            <a:endParaRPr lang="en-US" dirty="0"/>
          </a:p>
        </p:txBody>
      </p:sp>
      <p:sp>
        <p:nvSpPr>
          <p:cNvPr id="6" name="Content Placeholder 5"/>
          <p:cNvSpPr>
            <a:spLocks noGrp="1"/>
          </p:cNvSpPr>
          <p:nvPr>
            <p:ph sz="half" idx="2"/>
          </p:nvPr>
        </p:nvSpPr>
        <p:spPr>
          <a:xfrm>
            <a:off x="688488" y="2947594"/>
            <a:ext cx="3803904" cy="3681805"/>
          </a:xfrm>
        </p:spPr>
        <p:txBody>
          <a:bodyPr>
            <a:normAutofit/>
          </a:bodyPr>
          <a:lstStyle/>
          <a:p>
            <a:r>
              <a:rPr lang="en-US" dirty="0" smtClean="0"/>
              <a:t>Crusades increased and enhanced </a:t>
            </a:r>
            <a:r>
              <a:rPr lang="en-US" dirty="0"/>
              <a:t>existing trade</a:t>
            </a:r>
          </a:p>
          <a:p>
            <a:pPr lvl="1"/>
            <a:r>
              <a:rPr lang="en-US" dirty="0"/>
              <a:t>Returning Crusaders brought more goods, </a:t>
            </a:r>
            <a:r>
              <a:rPr lang="en-US" dirty="0" smtClean="0"/>
              <a:t>spices, &amp; textiles </a:t>
            </a:r>
            <a:r>
              <a:rPr lang="en-US" dirty="0"/>
              <a:t>to </a:t>
            </a:r>
            <a:r>
              <a:rPr lang="en-US" dirty="0" smtClean="0"/>
              <a:t>Europe</a:t>
            </a:r>
            <a:endParaRPr lang="en-US" dirty="0"/>
          </a:p>
        </p:txBody>
      </p:sp>
      <p:sp>
        <p:nvSpPr>
          <p:cNvPr id="7" name="Text Placeholder 6"/>
          <p:cNvSpPr>
            <a:spLocks noGrp="1"/>
          </p:cNvSpPr>
          <p:nvPr>
            <p:ph type="body" sz="quarter" idx="3"/>
          </p:nvPr>
        </p:nvSpPr>
        <p:spPr/>
        <p:txBody>
          <a:bodyPr/>
          <a:lstStyle/>
          <a:p>
            <a:r>
              <a:rPr lang="en-US" dirty="0" smtClean="0"/>
              <a:t>Political Changes</a:t>
            </a:r>
            <a:endParaRPr lang="en-US" dirty="0"/>
          </a:p>
        </p:txBody>
      </p:sp>
      <p:sp>
        <p:nvSpPr>
          <p:cNvPr id="8" name="Content Placeholder 7"/>
          <p:cNvSpPr>
            <a:spLocks noGrp="1"/>
          </p:cNvSpPr>
          <p:nvPr>
            <p:ph sz="quarter" idx="4"/>
          </p:nvPr>
        </p:nvSpPr>
        <p:spPr>
          <a:xfrm>
            <a:off x="4645026" y="2944368"/>
            <a:ext cx="3799728" cy="3685032"/>
          </a:xfrm>
        </p:spPr>
        <p:txBody>
          <a:bodyPr>
            <a:normAutofit lnSpcReduction="10000"/>
          </a:bodyPr>
          <a:lstStyle/>
          <a:p>
            <a:r>
              <a:rPr lang="en-US" dirty="0"/>
              <a:t>Crusades led to deaths of many </a:t>
            </a:r>
            <a:r>
              <a:rPr lang="en-US" dirty="0" smtClean="0"/>
              <a:t>knights &amp; </a:t>
            </a:r>
            <a:r>
              <a:rPr lang="en-US" dirty="0"/>
              <a:t>nobles</a:t>
            </a:r>
          </a:p>
          <a:p>
            <a:pPr lvl="1"/>
            <a:r>
              <a:rPr lang="en-US" dirty="0"/>
              <a:t>Lands left vulnerable</a:t>
            </a:r>
          </a:p>
          <a:p>
            <a:pPr lvl="1"/>
            <a:r>
              <a:rPr lang="en-US" dirty="0"/>
              <a:t>Other ambitious nobles took control of unoccupied lands</a:t>
            </a:r>
          </a:p>
          <a:p>
            <a:r>
              <a:rPr lang="en-US" dirty="0" smtClean="0"/>
              <a:t>As a result, nobles had </a:t>
            </a:r>
            <a:r>
              <a:rPr lang="en-US" dirty="0"/>
              <a:t>more </a:t>
            </a:r>
            <a:r>
              <a:rPr lang="en-US" dirty="0" smtClean="0"/>
              <a:t>power and </a:t>
            </a:r>
            <a:r>
              <a:rPr lang="en-US" dirty="0"/>
              <a:t>influence in Europe</a:t>
            </a:r>
          </a:p>
          <a:p>
            <a:endParaRPr lang="en-US" dirty="0"/>
          </a:p>
        </p:txBody>
      </p:sp>
    </p:spTree>
    <p:extLst>
      <p:ext uri="{BB962C8B-B14F-4D97-AF65-F5344CB8AC3E}">
        <p14:creationId xmlns:p14="http://schemas.microsoft.com/office/powerpoint/2010/main" val="29297462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7" name="Text Placeholder 6"/>
          <p:cNvSpPr>
            <a:spLocks noGrp="1"/>
          </p:cNvSpPr>
          <p:nvPr>
            <p:ph type="body" idx="1"/>
          </p:nvPr>
        </p:nvSpPr>
        <p:spPr/>
        <p:txBody>
          <a:bodyPr/>
          <a:lstStyle/>
          <a:p>
            <a:r>
              <a:rPr lang="en-US" dirty="0"/>
              <a:t>Social </a:t>
            </a:r>
            <a:r>
              <a:rPr lang="en-US" dirty="0" smtClean="0"/>
              <a:t>Changes</a:t>
            </a:r>
            <a:endParaRPr lang="en-US" dirty="0"/>
          </a:p>
        </p:txBody>
      </p:sp>
      <p:sp>
        <p:nvSpPr>
          <p:cNvPr id="2" name="Content Placeholder 1"/>
          <p:cNvSpPr>
            <a:spLocks noGrp="1"/>
          </p:cNvSpPr>
          <p:nvPr>
            <p:ph sz="half" idx="2"/>
          </p:nvPr>
        </p:nvSpPr>
        <p:spPr/>
        <p:txBody>
          <a:bodyPr>
            <a:normAutofit/>
          </a:bodyPr>
          <a:lstStyle/>
          <a:p>
            <a:r>
              <a:rPr lang="en-US" dirty="0" smtClean="0"/>
              <a:t>Relations between the Christians and the Muslims</a:t>
            </a:r>
          </a:p>
          <a:p>
            <a:r>
              <a:rPr lang="en-US" dirty="0" smtClean="0"/>
              <a:t>Relations between the Christians and the Jews</a:t>
            </a:r>
          </a:p>
          <a:p>
            <a:pPr lvl="1"/>
            <a:endParaRPr lang="en-US" dirty="0" smtClean="0"/>
          </a:p>
          <a:p>
            <a:r>
              <a:rPr lang="en-US" dirty="0" smtClean="0"/>
              <a:t>How has that impacted us today?</a:t>
            </a:r>
            <a:endParaRPr lang="en-US" dirty="0"/>
          </a:p>
        </p:txBody>
      </p:sp>
      <p:pic>
        <p:nvPicPr>
          <p:cNvPr id="5122" name="Picture 2" descr="Image result for jews crusades"/>
          <p:cNvPicPr>
            <a:picLocks noGrp="1" noChangeAspect="1" noChangeArrowheads="1"/>
          </p:cNvPicPr>
          <p:nvPr>
            <p:ph sz="quarter" idx="4"/>
          </p:nvPr>
        </p:nvPicPr>
        <p:blipFill>
          <a:blip r:embed="rId2" cstate="print">
            <a:extLst>
              <a:ext uri="{28A0092B-C50C-407E-A947-70E740481C1C}">
                <a14:useLocalDpi xmlns:a14="http://schemas.microsoft.com/office/drawing/2010/main" val="0"/>
              </a:ext>
            </a:extLst>
          </a:blip>
          <a:stretch>
            <a:fillRect/>
          </a:stretch>
        </p:blipFill>
        <p:spPr bwMode="auto">
          <a:xfrm>
            <a:off x="4648200" y="2514600"/>
            <a:ext cx="3678238" cy="3678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40229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816746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863D"/>
        </a:solidFill>
        <a:effectLst/>
      </p:bgPr>
    </p:bg>
    <p:spTree>
      <p:nvGrpSpPr>
        <p:cNvPr id="1" name=""/>
        <p:cNvGrpSpPr/>
        <p:nvPr/>
      </p:nvGrpSpPr>
      <p:grpSpPr>
        <a:xfrm>
          <a:off x="0" y="0"/>
          <a:ext cx="0" cy="0"/>
          <a:chOff x="0" y="0"/>
          <a:chExt cx="0" cy="0"/>
        </a:xfrm>
      </p:grpSpPr>
      <p:pic>
        <p:nvPicPr>
          <p:cNvPr id="3" name="Picture 2" descr="p4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1310" y="-589280"/>
            <a:ext cx="7962690" cy="7467600"/>
          </a:xfrm>
          <a:prstGeom prst="rect">
            <a:avLst/>
          </a:prstGeom>
          <a:noFill/>
          <a:extLst>
            <a:ext uri="{909E8E84-426E-40DD-AFC4-6F175D3DCCD1}">
              <a14:hiddenFill xmlns:a14="http://schemas.microsoft.com/office/drawing/2010/main">
                <a:solidFill>
                  <a:srgbClr val="FFFFFF"/>
                </a:solidFill>
              </a14:hiddenFill>
            </a:ext>
          </a:extLst>
        </p:spPr>
      </p:pic>
      <p:pic>
        <p:nvPicPr>
          <p:cNvPr id="2" name="ch14_sp.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57200" y="762000"/>
            <a:ext cx="609600" cy="609600"/>
          </a:xfrm>
          <a:prstGeom prst="rect">
            <a:avLst/>
          </a:prstGeom>
        </p:spPr>
      </p:pic>
    </p:spTree>
    <p:extLst>
      <p:ext uri="{BB962C8B-B14F-4D97-AF65-F5344CB8AC3E}">
        <p14:creationId xmlns:p14="http://schemas.microsoft.com/office/powerpoint/2010/main" val="1206391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227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99247" y="2248347"/>
            <a:ext cx="7745505" cy="4304853"/>
          </a:xfrm>
        </p:spPr>
        <p:txBody>
          <a:bodyPr>
            <a:normAutofit/>
          </a:bodyPr>
          <a:lstStyle/>
          <a:p>
            <a:r>
              <a:rPr lang="en-US" dirty="0" smtClean="0"/>
              <a:t>Crusades defined: a series of religious wars during the Middle Ages</a:t>
            </a:r>
          </a:p>
          <a:p>
            <a:r>
              <a:rPr lang="en-US" dirty="0" smtClean="0"/>
              <a:t>Goal </a:t>
            </a:r>
            <a:r>
              <a:rPr lang="en-US" dirty="0"/>
              <a:t>of the Crusades</a:t>
            </a:r>
          </a:p>
          <a:p>
            <a:pPr lvl="1"/>
            <a:r>
              <a:rPr lang="en-US" dirty="0" smtClean="0"/>
              <a:t>To </a:t>
            </a:r>
            <a:r>
              <a:rPr lang="en-US" dirty="0"/>
              <a:t>take Jerusalem</a:t>
            </a:r>
            <a:r>
              <a:rPr lang="en-US" dirty="0" smtClean="0"/>
              <a:t>, the </a:t>
            </a:r>
            <a:r>
              <a:rPr lang="en-US" dirty="0"/>
              <a:t>Holy Land, away from Muslims</a:t>
            </a:r>
          </a:p>
          <a:p>
            <a:pPr lvl="1"/>
            <a:r>
              <a:rPr lang="en-US" dirty="0" smtClean="0"/>
              <a:t>Jerusalem is where</a:t>
            </a:r>
          </a:p>
          <a:p>
            <a:pPr lvl="2"/>
            <a:r>
              <a:rPr lang="en-US" dirty="0" smtClean="0"/>
              <a:t>The Holy </a:t>
            </a:r>
            <a:r>
              <a:rPr lang="en-US" dirty="0"/>
              <a:t>Temple of </a:t>
            </a:r>
            <a:r>
              <a:rPr lang="en-US" dirty="0" smtClean="0"/>
              <a:t>Jews is located</a:t>
            </a:r>
          </a:p>
          <a:p>
            <a:pPr lvl="2"/>
            <a:r>
              <a:rPr lang="en-US" dirty="0" smtClean="0"/>
              <a:t>Jesus crucified, </a:t>
            </a:r>
            <a:r>
              <a:rPr lang="en-US" dirty="0"/>
              <a:t>buried, </a:t>
            </a:r>
            <a:r>
              <a:rPr lang="en-US" dirty="0" smtClean="0"/>
              <a:t>and rose after 3 days</a:t>
            </a:r>
          </a:p>
          <a:p>
            <a:pPr lvl="2"/>
            <a:r>
              <a:rPr lang="en-US" dirty="0" smtClean="0"/>
              <a:t>He would return </a:t>
            </a:r>
            <a:r>
              <a:rPr lang="en-US" dirty="0"/>
              <a:t>again</a:t>
            </a:r>
          </a:p>
          <a:p>
            <a:r>
              <a:rPr lang="en-US" dirty="0" smtClean="0"/>
              <a:t>Therefore, it was vital </a:t>
            </a:r>
            <a:r>
              <a:rPr lang="en-US" dirty="0"/>
              <a:t>to Christians </a:t>
            </a:r>
            <a:r>
              <a:rPr lang="en-US" dirty="0" smtClean="0"/>
              <a:t>that they controlled the city</a:t>
            </a:r>
            <a:endParaRPr lang="en-US" dirty="0"/>
          </a:p>
        </p:txBody>
      </p:sp>
      <p:sp>
        <p:nvSpPr>
          <p:cNvPr id="2" name="Title 1"/>
          <p:cNvSpPr>
            <a:spLocks noGrp="1"/>
          </p:cNvSpPr>
          <p:nvPr>
            <p:ph type="title"/>
          </p:nvPr>
        </p:nvSpPr>
        <p:spPr/>
        <p:txBody>
          <a:bodyPr/>
          <a:lstStyle/>
          <a:p>
            <a:r>
              <a:rPr lang="en-US" smtClean="0"/>
              <a:t>Launching the Crusades</a:t>
            </a:r>
            <a:endParaRPr lang="en-US" dirty="0"/>
          </a:p>
        </p:txBody>
      </p:sp>
    </p:spTree>
    <p:extLst>
      <p:ext uri="{BB962C8B-B14F-4D97-AF65-F5344CB8AC3E}">
        <p14:creationId xmlns:p14="http://schemas.microsoft.com/office/powerpoint/2010/main" val="37983091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Who controlled the Holy Land?</a:t>
            </a:r>
          </a:p>
          <a:p>
            <a:pPr lvl="1"/>
            <a:r>
              <a:rPr lang="en-US" dirty="0" smtClean="0"/>
              <a:t>Muslims</a:t>
            </a:r>
            <a:endParaRPr lang="en-US" dirty="0"/>
          </a:p>
          <a:p>
            <a:pPr lvl="2"/>
            <a:r>
              <a:rPr lang="en-US" dirty="0" smtClean="0"/>
              <a:t>North </a:t>
            </a:r>
            <a:r>
              <a:rPr lang="en-US" dirty="0"/>
              <a:t>African Muslims, </a:t>
            </a:r>
            <a:r>
              <a:rPr lang="en-US" dirty="0" err="1"/>
              <a:t>Fatimids</a:t>
            </a:r>
            <a:r>
              <a:rPr lang="en-US" dirty="0" smtClean="0"/>
              <a:t>, took over Jerusalem in the late </a:t>
            </a:r>
            <a:r>
              <a:rPr lang="en-US" dirty="0"/>
              <a:t>1000s</a:t>
            </a:r>
          </a:p>
          <a:p>
            <a:pPr lvl="2"/>
            <a:r>
              <a:rPr lang="en-US" dirty="0"/>
              <a:t>Turkish Muslims took control of </a:t>
            </a:r>
            <a:r>
              <a:rPr lang="en-US" dirty="0" smtClean="0"/>
              <a:t>Persia and </a:t>
            </a:r>
            <a:r>
              <a:rPr lang="en-US" dirty="0"/>
              <a:t>other lands, </a:t>
            </a:r>
            <a:r>
              <a:rPr lang="en-US" dirty="0" smtClean="0"/>
              <a:t>and persecuted </a:t>
            </a:r>
            <a:r>
              <a:rPr lang="en-US" dirty="0"/>
              <a:t>Christians visiting </a:t>
            </a:r>
            <a:r>
              <a:rPr lang="en-US" dirty="0" smtClean="0"/>
              <a:t>region</a:t>
            </a:r>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4564407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Pope Urban II</a:t>
            </a:r>
          </a:p>
        </p:txBody>
      </p:sp>
      <p:sp>
        <p:nvSpPr>
          <p:cNvPr id="5" name="Content Placeholder 4"/>
          <p:cNvSpPr>
            <a:spLocks noGrp="1"/>
          </p:cNvSpPr>
          <p:nvPr>
            <p:ph sz="quarter" idx="14"/>
          </p:nvPr>
        </p:nvSpPr>
        <p:spPr>
          <a:xfrm>
            <a:off x="4645150" y="2240280"/>
            <a:ext cx="3965449" cy="4465320"/>
          </a:xfrm>
        </p:spPr>
        <p:txBody>
          <a:bodyPr/>
          <a:lstStyle/>
          <a:p>
            <a:r>
              <a:rPr lang="en-US" dirty="0" smtClean="0"/>
              <a:t>In 1071, the emperor </a:t>
            </a:r>
            <a:r>
              <a:rPr lang="en-US" dirty="0"/>
              <a:t>of the Byzantine </a:t>
            </a:r>
            <a:r>
              <a:rPr lang="en-US" dirty="0" smtClean="0"/>
              <a:t>Empire asked the current pope for help</a:t>
            </a:r>
          </a:p>
          <a:p>
            <a:pPr lvl="1"/>
            <a:r>
              <a:rPr lang="en-US" dirty="0" smtClean="0"/>
              <a:t>Even though the church had just split in 1054… </a:t>
            </a:r>
          </a:p>
          <a:p>
            <a:pPr lvl="2"/>
            <a:r>
              <a:rPr lang="en-US" dirty="0" smtClean="0"/>
              <a:t>Break ups are weird, </a:t>
            </a:r>
            <a:r>
              <a:rPr lang="en-US" dirty="0" err="1" smtClean="0"/>
              <a:t>yo</a:t>
            </a:r>
            <a:r>
              <a:rPr lang="en-US" dirty="0" smtClean="0"/>
              <a:t>.</a:t>
            </a:r>
          </a:p>
          <a:p>
            <a:r>
              <a:rPr lang="en-US" dirty="0" smtClean="0"/>
              <a:t>That pope, was Urban II</a:t>
            </a:r>
          </a:p>
          <a:p>
            <a:pPr lvl="1"/>
            <a:r>
              <a:rPr lang="en-US" dirty="0" smtClean="0"/>
              <a:t>He agreed</a:t>
            </a:r>
          </a:p>
          <a:p>
            <a:pPr lvl="2"/>
            <a:r>
              <a:rPr lang="en-US" dirty="0" smtClean="0"/>
              <a:t>Why?</a:t>
            </a:r>
            <a:endParaRPr lang="en-US" dirty="0"/>
          </a:p>
        </p:txBody>
      </p:sp>
      <p:pic>
        <p:nvPicPr>
          <p:cNvPr id="1026" name="Picture 2" descr="Image result for pope urban ii"/>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2276475"/>
            <a:ext cx="3803650" cy="3803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21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The First Crusade</a:t>
            </a:r>
          </a:p>
        </p:txBody>
      </p:sp>
      <p:sp>
        <p:nvSpPr>
          <p:cNvPr id="6" name="Content Placeholder 5"/>
          <p:cNvSpPr>
            <a:spLocks noGrp="1"/>
          </p:cNvSpPr>
          <p:nvPr>
            <p:ph sz="quarter" idx="13"/>
          </p:nvPr>
        </p:nvSpPr>
        <p:spPr/>
        <p:txBody>
          <a:bodyPr>
            <a:normAutofit/>
          </a:bodyPr>
          <a:lstStyle/>
          <a:p>
            <a:r>
              <a:rPr lang="en-US" dirty="0" smtClean="0"/>
              <a:t>Reasons he agreed</a:t>
            </a:r>
          </a:p>
          <a:p>
            <a:pPr lvl="1"/>
            <a:r>
              <a:rPr lang="en-US" dirty="0" smtClean="0"/>
              <a:t>Urban II wanted to increase his own power</a:t>
            </a:r>
          </a:p>
          <a:p>
            <a:pPr lvl="1"/>
            <a:r>
              <a:rPr lang="en-US" dirty="0" smtClean="0"/>
              <a:t>In-fighting in Europe</a:t>
            </a:r>
          </a:p>
          <a:p>
            <a:endParaRPr lang="en-US" dirty="0" smtClean="0"/>
          </a:p>
        </p:txBody>
      </p:sp>
      <p:sp>
        <p:nvSpPr>
          <p:cNvPr id="8" name="Content Placeholder 7"/>
          <p:cNvSpPr>
            <a:spLocks noGrp="1"/>
          </p:cNvSpPr>
          <p:nvPr>
            <p:ph sz="quarter" idx="14"/>
          </p:nvPr>
        </p:nvSpPr>
        <p:spPr>
          <a:xfrm>
            <a:off x="4645150" y="2240280"/>
            <a:ext cx="3889250" cy="4465320"/>
          </a:xfrm>
        </p:spPr>
        <p:txBody>
          <a:bodyPr>
            <a:normAutofit lnSpcReduction="10000"/>
          </a:bodyPr>
          <a:lstStyle/>
          <a:p>
            <a:r>
              <a:rPr lang="en-US" dirty="0"/>
              <a:t>Who he got to go </a:t>
            </a:r>
            <a:r>
              <a:rPr lang="en-US" dirty="0" smtClean="0"/>
              <a:t>&amp; why</a:t>
            </a:r>
            <a:endParaRPr lang="en-US" dirty="0"/>
          </a:p>
          <a:p>
            <a:pPr lvl="1"/>
            <a:r>
              <a:rPr lang="en-US" dirty="0"/>
              <a:t>Knights</a:t>
            </a:r>
          </a:p>
          <a:p>
            <a:pPr lvl="2"/>
            <a:r>
              <a:rPr lang="en-US" dirty="0"/>
              <a:t>Code of chivalry</a:t>
            </a:r>
          </a:p>
          <a:p>
            <a:pPr lvl="2"/>
            <a:r>
              <a:rPr lang="en-US" dirty="0"/>
              <a:t>Earthly </a:t>
            </a:r>
            <a:r>
              <a:rPr lang="en-US" dirty="0" smtClean="0"/>
              <a:t>level up</a:t>
            </a:r>
            <a:endParaRPr lang="en-US" dirty="0"/>
          </a:p>
          <a:p>
            <a:pPr lvl="2"/>
            <a:r>
              <a:rPr lang="en-US" dirty="0" smtClean="0"/>
              <a:t>Afterlife </a:t>
            </a:r>
            <a:r>
              <a:rPr lang="en-US" dirty="0"/>
              <a:t>level </a:t>
            </a:r>
            <a:r>
              <a:rPr lang="en-US" dirty="0" smtClean="0"/>
              <a:t>up (a.k.a. Indulgences)</a:t>
            </a:r>
            <a:endParaRPr lang="en-US" dirty="0"/>
          </a:p>
          <a:p>
            <a:pPr lvl="1"/>
            <a:r>
              <a:rPr lang="en-US" dirty="0" smtClean="0"/>
              <a:t>Merchants</a:t>
            </a:r>
            <a:endParaRPr lang="en-US" dirty="0"/>
          </a:p>
          <a:p>
            <a:pPr lvl="2"/>
            <a:r>
              <a:rPr lang="en-US" dirty="0" smtClean="0"/>
              <a:t>Monopolize ports</a:t>
            </a:r>
          </a:p>
          <a:p>
            <a:pPr lvl="2"/>
            <a:r>
              <a:rPr lang="en-US" dirty="0" smtClean="0"/>
              <a:t>Take control of Muslim markets</a:t>
            </a:r>
          </a:p>
          <a:p>
            <a:pPr lvl="1"/>
            <a:r>
              <a:rPr lang="en-US" dirty="0" smtClean="0"/>
              <a:t>Peasants</a:t>
            </a:r>
          </a:p>
          <a:p>
            <a:pPr lvl="2"/>
            <a:r>
              <a:rPr lang="en-US" dirty="0" smtClean="0"/>
              <a:t>Eager to fight</a:t>
            </a:r>
            <a:endParaRPr lang="en-US" dirty="0"/>
          </a:p>
        </p:txBody>
      </p:sp>
    </p:spTree>
    <p:extLst>
      <p:ext uri="{BB962C8B-B14F-4D97-AF65-F5344CB8AC3E}">
        <p14:creationId xmlns:p14="http://schemas.microsoft.com/office/powerpoint/2010/main" val="20440814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Peasants vs. Knights</a:t>
            </a:r>
            <a:endParaRPr lang="en-US" dirty="0"/>
          </a:p>
        </p:txBody>
      </p:sp>
      <p:sp>
        <p:nvSpPr>
          <p:cNvPr id="5" name="Text Placeholder 4"/>
          <p:cNvSpPr>
            <a:spLocks noGrp="1"/>
          </p:cNvSpPr>
          <p:nvPr>
            <p:ph type="body" idx="1"/>
          </p:nvPr>
        </p:nvSpPr>
        <p:spPr/>
        <p:txBody>
          <a:bodyPr/>
          <a:lstStyle/>
          <a:p>
            <a:r>
              <a:rPr lang="en-US" dirty="0" smtClean="0"/>
              <a:t>Peasants </a:t>
            </a:r>
            <a:endParaRPr lang="en-US" dirty="0"/>
          </a:p>
        </p:txBody>
      </p:sp>
      <p:sp>
        <p:nvSpPr>
          <p:cNvPr id="6" name="Content Placeholder 5"/>
          <p:cNvSpPr>
            <a:spLocks noGrp="1"/>
          </p:cNvSpPr>
          <p:nvPr>
            <p:ph sz="half" idx="2"/>
          </p:nvPr>
        </p:nvSpPr>
        <p:spPr>
          <a:xfrm>
            <a:off x="688488" y="2947594"/>
            <a:ext cx="3803904" cy="3605605"/>
          </a:xfrm>
        </p:spPr>
        <p:txBody>
          <a:bodyPr>
            <a:normAutofit fontScale="92500"/>
          </a:bodyPr>
          <a:lstStyle/>
          <a:p>
            <a:r>
              <a:rPr lang="en-US" dirty="0" smtClean="0"/>
              <a:t>Unskilled</a:t>
            </a:r>
          </a:p>
          <a:p>
            <a:r>
              <a:rPr lang="en-US" dirty="0" smtClean="0"/>
              <a:t>Answered </a:t>
            </a:r>
            <a:r>
              <a:rPr lang="en-US" dirty="0"/>
              <a:t>Pope’s call</a:t>
            </a:r>
          </a:p>
          <a:p>
            <a:r>
              <a:rPr lang="en-US" dirty="0"/>
              <a:t>Eager to fight non-Christians in Holy Land</a:t>
            </a:r>
          </a:p>
          <a:p>
            <a:r>
              <a:rPr lang="en-US" dirty="0"/>
              <a:t>On the way attacked and slaughtered German Jews despite protests </a:t>
            </a:r>
          </a:p>
          <a:p>
            <a:r>
              <a:rPr lang="en-US" dirty="0"/>
              <a:t>Fell to Seljuk Turkish army at Jerusalem</a:t>
            </a:r>
          </a:p>
          <a:p>
            <a:endParaRPr lang="en-US" dirty="0"/>
          </a:p>
        </p:txBody>
      </p:sp>
      <p:sp>
        <p:nvSpPr>
          <p:cNvPr id="7" name="Text Placeholder 6"/>
          <p:cNvSpPr>
            <a:spLocks noGrp="1"/>
          </p:cNvSpPr>
          <p:nvPr>
            <p:ph type="body" sz="quarter" idx="3"/>
          </p:nvPr>
        </p:nvSpPr>
        <p:spPr/>
        <p:txBody>
          <a:bodyPr/>
          <a:lstStyle/>
          <a:p>
            <a:r>
              <a:rPr lang="en-US" dirty="0"/>
              <a:t>Knights</a:t>
            </a:r>
          </a:p>
        </p:txBody>
      </p:sp>
      <p:sp>
        <p:nvSpPr>
          <p:cNvPr id="8" name="Content Placeholder 7"/>
          <p:cNvSpPr>
            <a:spLocks noGrp="1"/>
          </p:cNvSpPr>
          <p:nvPr>
            <p:ph sz="quarter" idx="4"/>
          </p:nvPr>
        </p:nvSpPr>
        <p:spPr>
          <a:xfrm>
            <a:off x="4645026" y="2944368"/>
            <a:ext cx="3799728" cy="3532632"/>
          </a:xfrm>
        </p:spPr>
        <p:txBody>
          <a:bodyPr>
            <a:normAutofit fontScale="92500" lnSpcReduction="20000"/>
          </a:bodyPr>
          <a:lstStyle/>
          <a:p>
            <a:r>
              <a:rPr lang="en-US" dirty="0"/>
              <a:t>Better trained in warfare than peasants, but unprepared for hardship of journey</a:t>
            </a:r>
          </a:p>
          <a:p>
            <a:r>
              <a:rPr lang="en-US" dirty="0"/>
              <a:t>Traveled three years </a:t>
            </a:r>
          </a:p>
          <a:p>
            <a:r>
              <a:rPr lang="en-US" dirty="0"/>
              <a:t>Siege of Jerusalem victory for Crusaders, disaster for city</a:t>
            </a:r>
          </a:p>
          <a:p>
            <a:r>
              <a:rPr lang="en-US" dirty="0"/>
              <a:t>Renamed four states in Holy Land, intended to be strongholds against future Muslim </a:t>
            </a:r>
            <a:r>
              <a:rPr lang="en-US" dirty="0" smtClean="0"/>
              <a:t>conquests</a:t>
            </a:r>
            <a:endParaRPr lang="en-US" dirty="0"/>
          </a:p>
        </p:txBody>
      </p:sp>
    </p:spTree>
    <p:extLst>
      <p:ext uri="{BB962C8B-B14F-4D97-AF65-F5344CB8AC3E}">
        <p14:creationId xmlns:p14="http://schemas.microsoft.com/office/powerpoint/2010/main" val="2832550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Crusades II, the Sequel</a:t>
            </a:r>
            <a:endParaRPr lang="en-US" dirty="0"/>
          </a:p>
        </p:txBody>
      </p:sp>
      <p:sp>
        <p:nvSpPr>
          <p:cNvPr id="7" name="Content Placeholder 6"/>
          <p:cNvSpPr>
            <a:spLocks noGrp="1"/>
          </p:cNvSpPr>
          <p:nvPr>
            <p:ph sz="quarter" idx="13"/>
          </p:nvPr>
        </p:nvSpPr>
        <p:spPr>
          <a:xfrm>
            <a:off x="685800" y="2240280"/>
            <a:ext cx="3048000" cy="4312920"/>
          </a:xfrm>
        </p:spPr>
        <p:txBody>
          <a:bodyPr>
            <a:normAutofit fontScale="92500"/>
          </a:bodyPr>
          <a:lstStyle/>
          <a:p>
            <a:r>
              <a:rPr lang="en-US" dirty="0"/>
              <a:t>Muslims </a:t>
            </a:r>
            <a:r>
              <a:rPr lang="en-US" dirty="0" smtClean="0"/>
              <a:t>began retaking </a:t>
            </a:r>
            <a:r>
              <a:rPr lang="en-US" dirty="0"/>
              <a:t>lands lost in First Crusade</a:t>
            </a:r>
          </a:p>
          <a:p>
            <a:pPr lvl="1"/>
            <a:r>
              <a:rPr lang="en-US" dirty="0" smtClean="0"/>
              <a:t>In 1144, they took the city </a:t>
            </a:r>
            <a:r>
              <a:rPr lang="en-US" dirty="0"/>
              <a:t>of Edessa, capital of one Crusader </a:t>
            </a:r>
            <a:r>
              <a:rPr lang="en-US" dirty="0" smtClean="0"/>
              <a:t>state</a:t>
            </a:r>
            <a:endParaRPr lang="en-US" dirty="0"/>
          </a:p>
          <a:p>
            <a:pPr lvl="1"/>
            <a:r>
              <a:rPr lang="en-US" dirty="0"/>
              <a:t>In </a:t>
            </a:r>
            <a:r>
              <a:rPr lang="en-US" dirty="0" smtClean="0"/>
              <a:t>1147, European </a:t>
            </a:r>
            <a:r>
              <a:rPr lang="en-US" dirty="0"/>
              <a:t>leaders called for Second </a:t>
            </a:r>
            <a:r>
              <a:rPr lang="en-US" dirty="0" smtClean="0"/>
              <a:t>Crusade</a:t>
            </a:r>
            <a:endParaRPr lang="en-US" dirty="0"/>
          </a:p>
          <a:p>
            <a:r>
              <a:rPr lang="en-US" dirty="0" smtClean="0"/>
              <a:t>To summarize… it was an utter failure</a:t>
            </a:r>
            <a:endParaRPr lang="en-US" dirty="0"/>
          </a:p>
          <a:p>
            <a:endParaRPr lang="en-US" dirty="0"/>
          </a:p>
        </p:txBody>
      </p:sp>
      <p:pic>
        <p:nvPicPr>
          <p:cNvPr id="2050" name="Picture 2" descr="Image result for second crusades"/>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038600" y="2362200"/>
            <a:ext cx="4730249"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4929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Cast of characters:</a:t>
            </a:r>
          </a:p>
          <a:p>
            <a:pPr lvl="1"/>
            <a:r>
              <a:rPr lang="en-US" dirty="0" smtClean="0"/>
              <a:t>Pope Urban III</a:t>
            </a:r>
          </a:p>
          <a:p>
            <a:pPr lvl="1"/>
            <a:r>
              <a:rPr lang="en-US" dirty="0" smtClean="0"/>
              <a:t>We </a:t>
            </a:r>
            <a:r>
              <a:rPr lang="en-US" dirty="0"/>
              <a:t>Three Kings</a:t>
            </a:r>
          </a:p>
          <a:p>
            <a:pPr lvl="2"/>
            <a:r>
              <a:rPr lang="en-US" dirty="0"/>
              <a:t>Richard the Lion-hearted of England</a:t>
            </a:r>
          </a:p>
          <a:p>
            <a:pPr lvl="2"/>
            <a:r>
              <a:rPr lang="en-US" dirty="0"/>
              <a:t>Philip Augustus of France</a:t>
            </a:r>
          </a:p>
          <a:p>
            <a:pPr lvl="2"/>
            <a:r>
              <a:rPr lang="en-US" dirty="0"/>
              <a:t>Frederick Barbarossa of Germany</a:t>
            </a:r>
          </a:p>
          <a:p>
            <a:pPr lvl="1"/>
            <a:r>
              <a:rPr lang="en-US" dirty="0" smtClean="0"/>
              <a:t>Salah ad-Din (a.k.a. Saladin)</a:t>
            </a:r>
          </a:p>
          <a:p>
            <a:pPr lvl="2"/>
            <a:r>
              <a:rPr lang="en-US" dirty="0" smtClean="0"/>
              <a:t>Declared himself sultan, and successfully drove the Christians out of Jerusalem</a:t>
            </a:r>
            <a:endParaRPr lang="en-US" dirty="0"/>
          </a:p>
        </p:txBody>
      </p:sp>
      <p:sp>
        <p:nvSpPr>
          <p:cNvPr id="3" name="Title 2"/>
          <p:cNvSpPr>
            <a:spLocks noGrp="1"/>
          </p:cNvSpPr>
          <p:nvPr>
            <p:ph type="title"/>
          </p:nvPr>
        </p:nvSpPr>
        <p:spPr/>
        <p:txBody>
          <a:bodyPr/>
          <a:lstStyle/>
          <a:p>
            <a:r>
              <a:rPr lang="en-US" sz="4000" dirty="0" smtClean="0"/>
              <a:t>Crusades III, The Reboot</a:t>
            </a:r>
            <a:endParaRPr lang="en-US" sz="4000" dirty="0"/>
          </a:p>
        </p:txBody>
      </p:sp>
    </p:spTree>
    <p:extLst>
      <p:ext uri="{BB962C8B-B14F-4D97-AF65-F5344CB8AC3E}">
        <p14:creationId xmlns:p14="http://schemas.microsoft.com/office/powerpoint/2010/main" val="2757497746"/>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1207</TotalTime>
  <Words>667</Words>
  <Application>Microsoft Office PowerPoint</Application>
  <PresentationFormat>On-screen Show (4:3)</PresentationFormat>
  <Paragraphs>95</Paragraphs>
  <Slides>15</Slides>
  <Notes>0</Notes>
  <HiddenSlides>0</HiddenSlides>
  <MMClips>1</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Office Theme</vt:lpstr>
      <vt:lpstr>Hardcover</vt:lpstr>
      <vt:lpstr>Chapter 14 – The High Middle Ages</vt:lpstr>
      <vt:lpstr>PowerPoint Presentation</vt:lpstr>
      <vt:lpstr>Launching the Crusades</vt:lpstr>
      <vt:lpstr>PowerPoint Presentation</vt:lpstr>
      <vt:lpstr>Pope Urban II</vt:lpstr>
      <vt:lpstr>The First Crusade</vt:lpstr>
      <vt:lpstr>Peasants vs. Knights</vt:lpstr>
      <vt:lpstr>Crusades II, the Sequel</vt:lpstr>
      <vt:lpstr>Crusades III, The Reboot</vt:lpstr>
      <vt:lpstr>PowerPoint Presentation</vt:lpstr>
      <vt:lpstr>What was this about, Ms. Hannawi?</vt:lpstr>
      <vt:lpstr>The Crusades: The Next Generation</vt:lpstr>
      <vt:lpstr>Effects of the Crusades</vt:lpstr>
      <vt:lpstr>PowerPoint Presentation</vt:lpstr>
      <vt:lpstr>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14 The High Middle Ages Section 1 The Crusades</dc:title>
  <dc:creator>Lou</dc:creator>
  <cp:lastModifiedBy>Dawn Hannawi</cp:lastModifiedBy>
  <cp:revision>26</cp:revision>
  <cp:lastPrinted>2019-10-18T12:58:24Z</cp:lastPrinted>
  <dcterms:created xsi:type="dcterms:W3CDTF">2017-11-04T23:32:40Z</dcterms:created>
  <dcterms:modified xsi:type="dcterms:W3CDTF">2019-10-18T14:08:05Z</dcterms:modified>
</cp:coreProperties>
</file>