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70" r:id="rId8"/>
    <p:sldId id="271" r:id="rId9"/>
    <p:sldId id="272" r:id="rId10"/>
    <p:sldId id="273" r:id="rId11"/>
    <p:sldId id="263" r:id="rId1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06" autoAdjust="0"/>
  </p:normalViewPr>
  <p:slideViewPr>
    <p:cSldViewPr>
      <p:cViewPr varScale="1">
        <p:scale>
          <a:sx n="82" d="100"/>
          <a:sy n="82" d="100"/>
        </p:scale>
        <p:origin x="-12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0651E18B-53D9-467D-A2B6-1DE5B5430AF6}" type="datetimeFigureOut">
              <a:rPr lang="en-US" smtClean="0"/>
              <a:pPr/>
              <a:t>12/13/2019</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E2E1D82F-475A-4E1F-BE5A-60F355425347}" type="slidenum">
              <a:rPr lang="en-US" smtClean="0"/>
              <a:pPr/>
              <a:t>‹#›</a:t>
            </a:fld>
            <a:endParaRPr lang="en-US"/>
          </a:p>
        </p:txBody>
      </p:sp>
    </p:spTree>
    <p:extLst>
      <p:ext uri="{BB962C8B-B14F-4D97-AF65-F5344CB8AC3E}">
        <p14:creationId xmlns:p14="http://schemas.microsoft.com/office/powerpoint/2010/main" val="3886338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3A74D5E1-27FD-4AED-BC0A-20EBA19A0FF6}" type="datetimeFigureOut">
              <a:rPr lang="en-US" smtClean="0"/>
              <a:pPr/>
              <a:t>12/13/2019</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694BCC4B-4826-4F9D-9DDE-EED1E8D81CD8}" type="slidenum">
              <a:rPr lang="en-US" smtClean="0"/>
              <a:pPr/>
              <a:t>‹#›</a:t>
            </a:fld>
            <a:endParaRPr lang="en-US"/>
          </a:p>
        </p:txBody>
      </p:sp>
    </p:spTree>
    <p:extLst>
      <p:ext uri="{BB962C8B-B14F-4D97-AF65-F5344CB8AC3E}">
        <p14:creationId xmlns:p14="http://schemas.microsoft.com/office/powerpoint/2010/main" val="779206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4BCC4B-4826-4F9D-9DDE-EED1E8D81CD8}"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4BCC4B-4826-4F9D-9DDE-EED1E8D81CD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21528"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2152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smtClean="0"/>
            </a:lvl1pPr>
          </a:lstStyle>
          <a:p>
            <a:pPr>
              <a:defRPr/>
            </a:pPr>
            <a:fld id="{CF8C7C44-E18F-460C-BD26-05F1E6666DEC}" type="datetimeFigureOut">
              <a:rPr lang="en-US"/>
              <a:pPr>
                <a:defRPr/>
              </a:pPr>
              <a:t>12/13/2019</a:t>
            </a:fld>
            <a:endParaRPr lang="en-US"/>
          </a:p>
        </p:txBody>
      </p:sp>
      <p:sp>
        <p:nvSpPr>
          <p:cNvPr id="27" name="Rectangle 27"/>
          <p:cNvSpPr>
            <a:spLocks noGrp="1" noChangeArrowheads="1"/>
          </p:cNvSpPr>
          <p:nvPr>
            <p:ph type="ftr" sz="quarter" idx="11"/>
          </p:nvPr>
        </p:nvSpPr>
        <p:spPr/>
        <p:txBody>
          <a:bodyPr/>
          <a:lstStyle>
            <a:lvl1pPr>
              <a:defRPr smtClean="0"/>
            </a:lvl1pPr>
          </a:lstStyle>
          <a:p>
            <a:pPr>
              <a:defRPr/>
            </a:pPr>
            <a:endParaRPr lang="en-US"/>
          </a:p>
        </p:txBody>
      </p:sp>
      <p:sp>
        <p:nvSpPr>
          <p:cNvPr id="28" name="Rectangle 28"/>
          <p:cNvSpPr>
            <a:spLocks noGrp="1" noChangeArrowheads="1"/>
          </p:cNvSpPr>
          <p:nvPr>
            <p:ph type="sldNum" sz="quarter" idx="12"/>
          </p:nvPr>
        </p:nvSpPr>
        <p:spPr/>
        <p:txBody>
          <a:bodyPr/>
          <a:lstStyle>
            <a:lvl1pPr>
              <a:defRPr smtClean="0"/>
            </a:lvl1pPr>
          </a:lstStyle>
          <a:p>
            <a:pPr>
              <a:defRPr/>
            </a:pPr>
            <a:fld id="{206FB6D0-4743-469C-B7A1-DC0571A861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2699F315-63DB-4D06-B696-6DB730287E3C}"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E357B0D2-F271-430E-94A1-813C00DA5B55}" type="datetimeFigureOut">
              <a:rPr lang="en-US"/>
              <a:pPr>
                <a:defRPr/>
              </a:pPr>
              <a:t>12/13/2019</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B95D1E1E-07FE-407C-86E6-8DAB55030E55}"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244E0240-15B4-48D5-97BF-C754073D4880}" type="datetimeFigureOut">
              <a:rPr lang="en-US"/>
              <a:pPr>
                <a:defRPr/>
              </a:pPr>
              <a:t>12/13/2019</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1B70B4AC-6874-4D5B-A8EF-D73D0F6722BD}"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E536CEE7-FDB1-46AB-AE08-54600EF48284}" type="datetimeFigureOut">
              <a:rPr lang="en-US"/>
              <a:pPr>
                <a:defRPr/>
              </a:pPr>
              <a:t>12/13/2019</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F845F66C-A1E7-4FA8-829F-1C247160C3AA}"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25836810-E3F0-4E22-840A-8C7BA15BB0ED}" type="datetimeFigureOut">
              <a:rPr lang="en-US"/>
              <a:pPr>
                <a:defRPr/>
              </a:pPr>
              <a:t>12/13/2019</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1ABF2EB1-27C0-4196-93DA-3806D3D849B2}"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fld id="{223A614D-4D06-4E12-AD90-B26436E01960}" type="datetimeFigureOut">
              <a:rPr lang="en-US"/>
              <a:pPr>
                <a:defRPr/>
              </a:pPr>
              <a:t>12/13/2019</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FA65AB8F-55BA-41CA-B335-F1B99BED3C1F}"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fld id="{C1140AAD-E262-47AA-8F8B-85AECB4F3F5F}" type="datetimeFigureOut">
              <a:rPr lang="en-US"/>
              <a:pPr>
                <a:defRPr/>
              </a:pPr>
              <a:t>12/13/2019</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271E9533-3BAA-4EBE-84CA-827E2635F3D4}"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fld id="{5C782F80-3810-496E-BC05-180ABEAF0D1A}" type="datetimeFigureOut">
              <a:rPr lang="en-US"/>
              <a:pPr>
                <a:defRPr/>
              </a:pPr>
              <a:t>12/13/2019</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981CE62F-EFC6-48D4-AEF8-37FE03911F13}"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fld id="{348CFD2B-0885-4485-ADB9-CC83A735BDC3}" type="datetimeFigureOut">
              <a:rPr lang="en-US"/>
              <a:pPr>
                <a:defRPr/>
              </a:pPr>
              <a:t>12/13/2019</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F711BAD5-8FC8-43BF-BB8E-2054780F19A3}"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fld id="{736D227D-E61F-4193-B3EB-FEE43F53A731}" type="datetimeFigureOut">
              <a:rPr lang="en-US"/>
              <a:pPr>
                <a:defRPr/>
              </a:pPr>
              <a:t>12/13/2019</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61100659-A1E1-4E59-9FD7-09B375A10DEF}"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fld id="{59A2733F-E6B5-4746-B2FF-4A32E1EFFE3E}" type="datetimeFigureOut">
              <a:rPr lang="en-US"/>
              <a:pPr>
                <a:defRPr/>
              </a:pPr>
              <a:t>12/13/2019</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59875" cy="6858000"/>
            <a:chOff x="0" y="0"/>
            <a:chExt cx="5770" cy="4320"/>
          </a:xfrm>
        </p:grpSpPr>
        <p:sp>
          <p:nvSpPr>
            <p:cNvPr id="2048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2048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48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48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2048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048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048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049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049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049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49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49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49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049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2049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49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49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050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050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50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2050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20504"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0505"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06"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a:defRPr/>
            </a:pPr>
            <a:endParaRPr lang="en-US"/>
          </a:p>
        </p:txBody>
      </p:sp>
      <p:sp>
        <p:nvSpPr>
          <p:cNvPr id="20507"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F6BCBAA1-0A20-4FE1-8666-EC9C73439C11}" type="slidenum">
              <a:rPr lang="en-US"/>
              <a:pPr>
                <a:defRPr/>
              </a:pPr>
              <a:t>‹#›</a:t>
            </a:fld>
            <a:endParaRPr lang="en-US"/>
          </a:p>
        </p:txBody>
      </p:sp>
      <p:sp>
        <p:nvSpPr>
          <p:cNvPr id="20508"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fld id="{73FDC0AF-8B65-491D-8460-B87FE15DAB0A}" type="datetimeFigureOut">
              <a:rPr lang="en-US"/>
              <a:pPr>
                <a:defRPr/>
              </a:pPr>
              <a:t>12/13/2019</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youtube.com/watch?v=1IqH3uliwJY"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685800" y="2130425"/>
            <a:ext cx="7772400" cy="1470025"/>
          </a:xfrm>
        </p:spPr>
        <p:txBody>
          <a:bodyPr anchorCtr="0"/>
          <a:lstStyle/>
          <a:p>
            <a:pPr eaLnBrk="1" hangingPunct="1">
              <a:defRPr/>
            </a:pPr>
            <a:r>
              <a:rPr lang="en-US" sz="4800" dirty="0" smtClean="0"/>
              <a:t>Chapter 14 – America and World War II</a:t>
            </a:r>
          </a:p>
        </p:txBody>
      </p:sp>
      <p:sp>
        <p:nvSpPr>
          <p:cNvPr id="3" name="Subtitle 2"/>
          <p:cNvSpPr>
            <a:spLocks noGrp="1"/>
          </p:cNvSpPr>
          <p:nvPr>
            <p:ph type="subTitle" idx="4294967295"/>
          </p:nvPr>
        </p:nvSpPr>
        <p:spPr>
          <a:xfrm>
            <a:off x="1371600" y="3889375"/>
            <a:ext cx="6400800" cy="1754188"/>
          </a:xfrm>
        </p:spPr>
        <p:txBody>
          <a:bodyPr>
            <a:normAutofit/>
          </a:bodyPr>
          <a:lstStyle/>
          <a:p>
            <a:pPr marL="0" indent="0" algn="ctr" eaLnBrk="1" hangingPunct="1">
              <a:buFont typeface="Wingdings" pitchFamily="2" charset="2"/>
              <a:buNone/>
              <a:defRPr/>
            </a:pPr>
            <a:r>
              <a:rPr lang="en-US" dirty="0" smtClean="0">
                <a:solidFill>
                  <a:srgbClr val="898989"/>
                </a:solidFill>
              </a:rPr>
              <a:t>Section 3 – Life on the Home Front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14.1</a:t>
            </a:r>
            <a:endParaRPr lang="en-US" dirty="0"/>
          </a:p>
        </p:txBody>
      </p:sp>
      <p:sp>
        <p:nvSpPr>
          <p:cNvPr id="3" name="Content Placeholder 2"/>
          <p:cNvSpPr>
            <a:spLocks noGrp="1"/>
          </p:cNvSpPr>
          <p:nvPr>
            <p:ph idx="1"/>
          </p:nvPr>
        </p:nvSpPr>
        <p:spPr>
          <a:xfrm>
            <a:off x="457200" y="1295400"/>
            <a:ext cx="8229600" cy="4835525"/>
          </a:xfrm>
        </p:spPr>
        <p:txBody>
          <a:bodyPr>
            <a:normAutofit/>
          </a:bodyPr>
          <a:lstStyle/>
          <a:p>
            <a:r>
              <a:rPr lang="en-US" dirty="0" smtClean="0"/>
              <a:t>Which industry contributed the most to the production of American war materials during WWII?</a:t>
            </a:r>
          </a:p>
          <a:p>
            <a:endParaRPr lang="en-US" dirty="0" smtClean="0"/>
          </a:p>
          <a:p>
            <a:pPr marL="914400" lvl="1" indent="-514350">
              <a:buFont typeface="+mj-lt"/>
              <a:buAutoNum type="alphaLcPeriod"/>
            </a:pPr>
            <a:r>
              <a:rPr lang="en-US" dirty="0" smtClean="0"/>
              <a:t>Film industry</a:t>
            </a:r>
          </a:p>
          <a:p>
            <a:pPr marL="914400" lvl="1" indent="-514350">
              <a:buFont typeface="+mj-lt"/>
              <a:buAutoNum type="alphaLcPeriod"/>
            </a:pPr>
            <a:r>
              <a:rPr lang="en-US" dirty="0" smtClean="0"/>
              <a:t>Automotive industry</a:t>
            </a:r>
          </a:p>
          <a:p>
            <a:pPr marL="914400" lvl="1" indent="-514350">
              <a:buFont typeface="+mj-lt"/>
              <a:buAutoNum type="alphaLcPeriod"/>
            </a:pPr>
            <a:r>
              <a:rPr lang="en-US" dirty="0" smtClean="0"/>
              <a:t>Fishing industry</a:t>
            </a:r>
          </a:p>
          <a:p>
            <a:pPr marL="914400" lvl="1" indent="-514350">
              <a:buFont typeface="+mj-lt"/>
              <a:buAutoNum type="alphaLcPeriod"/>
            </a:pPr>
            <a:r>
              <a:rPr lang="en-US" dirty="0" smtClean="0"/>
              <a:t>Computer industry</a:t>
            </a:r>
          </a:p>
          <a:p>
            <a:pPr marL="914400" lvl="1" indent="-514350">
              <a:buFont typeface="+mj-lt"/>
              <a:buAutoNum type="alphaLcPeriod"/>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3" end="3"/>
                                            </p:txEl>
                                          </p:spTgt>
                                        </p:tgtEl>
                                        <p:attrNameLst>
                                          <p:attrName>style.fontStyle</p:attrName>
                                        </p:attrNameLst>
                                      </p:cBhvr>
                                      <p:to>
                                        <p:strVal val="normal"/>
                                      </p:to>
                                    </p:set>
                                    <p:set>
                                      <p:cBhvr override="childStyle">
                                        <p:cTn id="7" dur="indefinite"/>
                                        <p:tgtEl>
                                          <p:spTgt spid="3">
                                            <p:txEl>
                                              <p:pRg st="3" end="3"/>
                                            </p:txEl>
                                          </p:spTgt>
                                        </p:tgtEl>
                                        <p:attrNameLst>
                                          <p:attrName>style.fontWeight</p:attrName>
                                        </p:attrNameLst>
                                      </p:cBhvr>
                                      <p:to>
                                        <p:strVal val="bold"/>
                                      </p:to>
                                    </p:set>
                                    <p:set>
                                      <p:cBhvr override="childStyle">
                                        <p:cTn id="8"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and Minorities Gain Ground</a:t>
            </a:r>
            <a:endParaRPr lang="en-US" dirty="0"/>
          </a:p>
        </p:txBody>
      </p:sp>
      <p:sp>
        <p:nvSpPr>
          <p:cNvPr id="3" name="Content Placeholder 2"/>
          <p:cNvSpPr>
            <a:spLocks noGrp="1"/>
          </p:cNvSpPr>
          <p:nvPr>
            <p:ph idx="1"/>
          </p:nvPr>
        </p:nvSpPr>
        <p:spPr/>
        <p:txBody>
          <a:bodyPr/>
          <a:lstStyle/>
          <a:p>
            <a:r>
              <a:rPr lang="en-US" sz="3000" dirty="0" smtClean="0"/>
              <a:t>Several jobs became available to help the war effort. The ___________________ ends.</a:t>
            </a:r>
          </a:p>
          <a:p>
            <a:r>
              <a:rPr lang="en-US" sz="3000" dirty="0" smtClean="0"/>
              <a:t>Because of the economy, people believed married women should not take jobs that could go to men who supported families. Because of the war, several industrial jobs were available. To inspire women, _____________________________ became a popular character for propaganda.</a:t>
            </a:r>
            <a:endParaRPr lang="en-US" sz="3000" dirty="0"/>
          </a:p>
        </p:txBody>
      </p:sp>
      <p:sp>
        <p:nvSpPr>
          <p:cNvPr id="4" name="TextBox 3"/>
          <p:cNvSpPr txBox="1"/>
          <p:nvPr/>
        </p:nvSpPr>
        <p:spPr>
          <a:xfrm>
            <a:off x="3505200" y="2057400"/>
            <a:ext cx="4038600" cy="584775"/>
          </a:xfrm>
          <a:prstGeom prst="rect">
            <a:avLst/>
          </a:prstGeom>
          <a:noFill/>
        </p:spPr>
        <p:txBody>
          <a:bodyPr wrap="square" rtlCol="0">
            <a:spAutoFit/>
          </a:bodyPr>
          <a:lstStyle/>
          <a:p>
            <a:pPr algn="ctr"/>
            <a:r>
              <a:rPr lang="en-US" sz="3200" b="1" dirty="0" smtClean="0">
                <a:solidFill>
                  <a:srgbClr val="FFFF00"/>
                </a:solidFill>
              </a:rPr>
              <a:t>Great Depression</a:t>
            </a:r>
            <a:endParaRPr lang="en-US" sz="2800" b="1" dirty="0">
              <a:solidFill>
                <a:srgbClr val="FFFF00"/>
              </a:solidFill>
            </a:endParaRPr>
          </a:p>
        </p:txBody>
      </p:sp>
      <p:sp>
        <p:nvSpPr>
          <p:cNvPr id="6" name="TextBox 5"/>
          <p:cNvSpPr txBox="1"/>
          <p:nvPr/>
        </p:nvSpPr>
        <p:spPr>
          <a:xfrm>
            <a:off x="1371600" y="4876800"/>
            <a:ext cx="5410200" cy="584775"/>
          </a:xfrm>
          <a:prstGeom prst="rect">
            <a:avLst/>
          </a:prstGeom>
          <a:noFill/>
        </p:spPr>
        <p:txBody>
          <a:bodyPr wrap="square" rtlCol="0">
            <a:spAutoFit/>
          </a:bodyPr>
          <a:lstStyle/>
          <a:p>
            <a:pPr algn="ctr"/>
            <a:r>
              <a:rPr lang="en-US" sz="3200" b="1" dirty="0" smtClean="0">
                <a:solidFill>
                  <a:srgbClr val="FFFF00"/>
                </a:solidFill>
              </a:rPr>
              <a:t>Rosie the Riveter</a:t>
            </a: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Nation on the Move</a:t>
            </a:r>
            <a:endParaRPr lang="en-US" dirty="0"/>
          </a:p>
        </p:txBody>
      </p:sp>
      <p:sp>
        <p:nvSpPr>
          <p:cNvPr id="3" name="Content Placeholder 2"/>
          <p:cNvSpPr>
            <a:spLocks noGrp="1"/>
          </p:cNvSpPr>
          <p:nvPr>
            <p:ph idx="1"/>
          </p:nvPr>
        </p:nvSpPr>
        <p:spPr/>
        <p:txBody>
          <a:bodyPr/>
          <a:lstStyle/>
          <a:p>
            <a:r>
              <a:rPr lang="en-US" dirty="0" smtClean="0"/>
              <a:t>A second __________________________ occurs as African Americans move from the South to obtain factory jobs. Racial violence again occurs.</a:t>
            </a:r>
          </a:p>
          <a:p>
            <a:r>
              <a:rPr lang="en-US" dirty="0" smtClean="0"/>
              <a:t>One incident: a fight in __________________ on Belle Isle between African American and white teenage girls. 34 total killed.</a:t>
            </a:r>
            <a:endParaRPr lang="en-US" dirty="0"/>
          </a:p>
        </p:txBody>
      </p:sp>
      <p:sp>
        <p:nvSpPr>
          <p:cNvPr id="4" name="TextBox 3"/>
          <p:cNvSpPr txBox="1"/>
          <p:nvPr/>
        </p:nvSpPr>
        <p:spPr>
          <a:xfrm>
            <a:off x="3124200" y="1524000"/>
            <a:ext cx="4038600" cy="584775"/>
          </a:xfrm>
          <a:prstGeom prst="rect">
            <a:avLst/>
          </a:prstGeom>
          <a:noFill/>
        </p:spPr>
        <p:txBody>
          <a:bodyPr wrap="square" rtlCol="0">
            <a:spAutoFit/>
          </a:bodyPr>
          <a:lstStyle/>
          <a:p>
            <a:pPr algn="ctr"/>
            <a:r>
              <a:rPr lang="en-US" sz="3200" b="1" dirty="0" smtClean="0">
                <a:solidFill>
                  <a:srgbClr val="FFFF00"/>
                </a:solidFill>
              </a:rPr>
              <a:t>Great Migration</a:t>
            </a:r>
            <a:endParaRPr lang="en-US" sz="2800" b="1" dirty="0">
              <a:solidFill>
                <a:srgbClr val="FFFF00"/>
              </a:solidFill>
            </a:endParaRPr>
          </a:p>
        </p:txBody>
      </p:sp>
      <p:sp>
        <p:nvSpPr>
          <p:cNvPr id="5" name="TextBox 4"/>
          <p:cNvSpPr txBox="1"/>
          <p:nvPr/>
        </p:nvSpPr>
        <p:spPr>
          <a:xfrm>
            <a:off x="914400" y="4114800"/>
            <a:ext cx="4038600" cy="584775"/>
          </a:xfrm>
          <a:prstGeom prst="rect">
            <a:avLst/>
          </a:prstGeom>
          <a:noFill/>
        </p:spPr>
        <p:txBody>
          <a:bodyPr wrap="square" rtlCol="0">
            <a:spAutoFit/>
          </a:bodyPr>
          <a:lstStyle/>
          <a:p>
            <a:pPr algn="ctr"/>
            <a:r>
              <a:rPr lang="en-US" sz="3200" b="1" dirty="0" smtClean="0">
                <a:solidFill>
                  <a:srgbClr val="FFFF00"/>
                </a:solidFill>
              </a:rPr>
              <a:t>Detroit</a:t>
            </a: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err="1" smtClean="0">
                <a:hlinkClick r:id="rId2"/>
              </a:rPr>
              <a:t>Zoot</a:t>
            </a:r>
            <a:r>
              <a:rPr lang="en-US" sz="2400" dirty="0" smtClean="0">
                <a:hlinkClick r:id="rId2"/>
              </a:rPr>
              <a:t> Suit Riots</a:t>
            </a:r>
            <a:r>
              <a:rPr lang="en-US" sz="2400" dirty="0" smtClean="0"/>
              <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3575050" y="273050"/>
            <a:ext cx="5111750" cy="6280150"/>
          </a:xfrm>
        </p:spPr>
        <p:txBody>
          <a:bodyPr>
            <a:normAutofit fontScale="92500" lnSpcReduction="10000"/>
          </a:bodyPr>
          <a:lstStyle/>
          <a:p>
            <a:pPr lvl="1"/>
            <a:r>
              <a:rPr lang="en-US" dirty="0" smtClean="0"/>
              <a:t>Mexican Americans also face _____________. </a:t>
            </a:r>
          </a:p>
          <a:p>
            <a:pPr lvl="1"/>
            <a:r>
              <a:rPr lang="en-US" dirty="0" smtClean="0"/>
              <a:t>People were trying to conserve fabric, but the “____________________” were excessive and baggy – unpatriotic.</a:t>
            </a:r>
          </a:p>
          <a:p>
            <a:pPr lvl="1"/>
            <a:r>
              <a:rPr lang="en-US" dirty="0" smtClean="0"/>
              <a:t>Reports that sailors had been attacked by </a:t>
            </a:r>
            <a:r>
              <a:rPr lang="en-US" dirty="0" err="1" smtClean="0"/>
              <a:t>zoot-suiters</a:t>
            </a:r>
            <a:r>
              <a:rPr lang="en-US" dirty="0" smtClean="0"/>
              <a:t> led soldiers to attack Mexican American neighborhoods in Los Angeles. The violence continued for several days. L.A. responded by banning </a:t>
            </a:r>
            <a:r>
              <a:rPr lang="en-US" dirty="0" err="1" smtClean="0"/>
              <a:t>zoot</a:t>
            </a:r>
            <a:r>
              <a:rPr lang="en-US" dirty="0" smtClean="0"/>
              <a:t> suits.</a:t>
            </a:r>
            <a:endParaRPr lang="en-US" dirty="0"/>
          </a:p>
        </p:txBody>
      </p:sp>
      <p:sp>
        <p:nvSpPr>
          <p:cNvPr id="7" name="Text Placeholder 6"/>
          <p:cNvSpPr>
            <a:spLocks noGrp="1"/>
          </p:cNvSpPr>
          <p:nvPr>
            <p:ph type="body" sz="half" idx="2"/>
          </p:nvPr>
        </p:nvSpPr>
        <p:spPr/>
        <p:txBody>
          <a:bodyPr/>
          <a:lstStyle/>
          <a:p>
            <a:endParaRPr lang="en-US" dirty="0"/>
          </a:p>
        </p:txBody>
      </p:sp>
      <p:sp>
        <p:nvSpPr>
          <p:cNvPr id="4" name="TextBox 3"/>
          <p:cNvSpPr txBox="1"/>
          <p:nvPr/>
        </p:nvSpPr>
        <p:spPr>
          <a:xfrm>
            <a:off x="4343400" y="533400"/>
            <a:ext cx="2667000" cy="584775"/>
          </a:xfrm>
          <a:prstGeom prst="rect">
            <a:avLst/>
          </a:prstGeom>
          <a:noFill/>
        </p:spPr>
        <p:txBody>
          <a:bodyPr wrap="square" rtlCol="0">
            <a:spAutoFit/>
          </a:bodyPr>
          <a:lstStyle/>
          <a:p>
            <a:pPr algn="ctr"/>
            <a:r>
              <a:rPr lang="en-US" sz="3200" b="1" dirty="0" smtClean="0">
                <a:solidFill>
                  <a:srgbClr val="FFFF00"/>
                </a:solidFill>
              </a:rPr>
              <a:t>racism</a:t>
            </a:r>
            <a:endParaRPr lang="en-US" sz="2800" b="1" dirty="0">
              <a:solidFill>
                <a:srgbClr val="FFFF00"/>
              </a:solidFill>
            </a:endParaRPr>
          </a:p>
        </p:txBody>
      </p:sp>
      <p:sp>
        <p:nvSpPr>
          <p:cNvPr id="5" name="TextBox 4"/>
          <p:cNvSpPr txBox="1"/>
          <p:nvPr/>
        </p:nvSpPr>
        <p:spPr>
          <a:xfrm>
            <a:off x="4343400" y="1676400"/>
            <a:ext cx="3810000" cy="584775"/>
          </a:xfrm>
          <a:prstGeom prst="rect">
            <a:avLst/>
          </a:prstGeom>
          <a:noFill/>
        </p:spPr>
        <p:txBody>
          <a:bodyPr wrap="square" rtlCol="0">
            <a:spAutoFit/>
          </a:bodyPr>
          <a:lstStyle/>
          <a:p>
            <a:pPr algn="ctr"/>
            <a:r>
              <a:rPr lang="en-US" sz="3200" b="1" dirty="0" err="1" smtClean="0">
                <a:solidFill>
                  <a:srgbClr val="FFFF00"/>
                </a:solidFill>
              </a:rPr>
              <a:t>zoot</a:t>
            </a:r>
            <a:r>
              <a:rPr lang="en-US" sz="3200" b="1" dirty="0" smtClean="0">
                <a:solidFill>
                  <a:srgbClr val="FFFF00"/>
                </a:solidFill>
              </a:rPr>
              <a:t> suits</a:t>
            </a:r>
            <a:endParaRPr lang="en-US" sz="2800" b="1" dirty="0">
              <a:solidFill>
                <a:srgbClr val="FFFF00"/>
              </a:solidFill>
            </a:endParaRPr>
          </a:p>
        </p:txBody>
      </p:sp>
      <p:pic>
        <p:nvPicPr>
          <p:cNvPr id="2052" name="Picture 4"/>
          <p:cNvPicPr>
            <a:picLocks noChangeAspect="1" noChangeArrowheads="1"/>
          </p:cNvPicPr>
          <p:nvPr/>
        </p:nvPicPr>
        <p:blipFill>
          <a:blip r:embed="rId3" cstate="print"/>
          <a:srcRect/>
          <a:stretch>
            <a:fillRect/>
          </a:stretch>
        </p:blipFill>
        <p:spPr bwMode="auto">
          <a:xfrm>
            <a:off x="609600" y="762000"/>
            <a:ext cx="2819400" cy="57847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Japanese American Relocation</a:t>
            </a:r>
          </a:p>
          <a:p>
            <a:pPr lvl="1"/>
            <a:r>
              <a:rPr lang="en-US" dirty="0" smtClean="0"/>
              <a:t>After Pearl Harbor, many Americans become angry at _____________________________.</a:t>
            </a:r>
          </a:p>
          <a:p>
            <a:pPr lvl="1"/>
            <a:r>
              <a:rPr lang="en-US" dirty="0" smtClean="0"/>
              <a:t>Fears and rumors of spies increased these fears, causing government officials to create __________________________________, where those of Japanese descent were forced to move to, leaving homes and businesses behind.</a:t>
            </a:r>
            <a:endParaRPr lang="en-US" dirty="0"/>
          </a:p>
        </p:txBody>
      </p:sp>
      <p:sp>
        <p:nvSpPr>
          <p:cNvPr id="4" name="TextBox 3"/>
          <p:cNvSpPr txBox="1"/>
          <p:nvPr/>
        </p:nvSpPr>
        <p:spPr>
          <a:xfrm>
            <a:off x="2971800" y="2514600"/>
            <a:ext cx="5181600" cy="584775"/>
          </a:xfrm>
          <a:prstGeom prst="rect">
            <a:avLst/>
          </a:prstGeom>
          <a:noFill/>
        </p:spPr>
        <p:txBody>
          <a:bodyPr wrap="square" rtlCol="0">
            <a:spAutoFit/>
          </a:bodyPr>
          <a:lstStyle/>
          <a:p>
            <a:pPr algn="ctr"/>
            <a:r>
              <a:rPr lang="en-US" sz="3200" b="1" dirty="0" smtClean="0">
                <a:solidFill>
                  <a:srgbClr val="FFFF00"/>
                </a:solidFill>
              </a:rPr>
              <a:t>Japanese Americans</a:t>
            </a:r>
            <a:endParaRPr lang="en-US" sz="2800" b="1" dirty="0">
              <a:solidFill>
                <a:srgbClr val="FFFF00"/>
              </a:solidFill>
            </a:endParaRPr>
          </a:p>
        </p:txBody>
      </p:sp>
      <p:sp>
        <p:nvSpPr>
          <p:cNvPr id="5" name="TextBox 4"/>
          <p:cNvSpPr txBox="1"/>
          <p:nvPr/>
        </p:nvSpPr>
        <p:spPr>
          <a:xfrm>
            <a:off x="1524000" y="3886200"/>
            <a:ext cx="6248400" cy="584775"/>
          </a:xfrm>
          <a:prstGeom prst="rect">
            <a:avLst/>
          </a:prstGeom>
          <a:noFill/>
        </p:spPr>
        <p:txBody>
          <a:bodyPr wrap="square" rtlCol="0">
            <a:spAutoFit/>
          </a:bodyPr>
          <a:lstStyle/>
          <a:p>
            <a:pPr algn="ctr"/>
            <a:r>
              <a:rPr lang="en-US" sz="3200" b="1" dirty="0" smtClean="0">
                <a:solidFill>
                  <a:srgbClr val="FFFF00"/>
                </a:solidFill>
              </a:rPr>
              <a:t>internment camps</a:t>
            </a: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Life in Wartime</a:t>
            </a:r>
            <a:endParaRPr lang="en-US" dirty="0"/>
          </a:p>
        </p:txBody>
      </p:sp>
      <p:sp>
        <p:nvSpPr>
          <p:cNvPr id="3" name="Content Placeholder 2"/>
          <p:cNvSpPr>
            <a:spLocks noGrp="1"/>
          </p:cNvSpPr>
          <p:nvPr>
            <p:ph idx="1"/>
          </p:nvPr>
        </p:nvSpPr>
        <p:spPr/>
        <p:txBody>
          <a:bodyPr/>
          <a:lstStyle/>
          <a:p>
            <a:r>
              <a:rPr lang="en-US" dirty="0" smtClean="0"/>
              <a:t>Wages and prices are stabilized, and inflation is kept over control.</a:t>
            </a:r>
          </a:p>
          <a:p>
            <a:r>
              <a:rPr lang="en-US" dirty="0" smtClean="0"/>
              <a:t>Rationing</a:t>
            </a:r>
          </a:p>
          <a:p>
            <a:r>
              <a:rPr lang="en-US" dirty="0" smtClean="0"/>
              <a:t>Victory gardens</a:t>
            </a:r>
          </a:p>
          <a:p>
            <a:r>
              <a:rPr lang="en-US" dirty="0" smtClean="0"/>
              <a:t>Scrap drives</a:t>
            </a:r>
          </a:p>
          <a:p>
            <a:r>
              <a:rPr lang="en-US" dirty="0" smtClean="0"/>
              <a:t>Paying for the war</a:t>
            </a:r>
          </a:p>
          <a:p>
            <a:pPr lvl="1"/>
            <a:r>
              <a:rPr lang="en-US" dirty="0" smtClean="0"/>
              <a:t>Taxes raised</a:t>
            </a:r>
          </a:p>
          <a:p>
            <a:pPr lvl="1"/>
            <a:r>
              <a:rPr lang="en-US" dirty="0" smtClean="0"/>
              <a:t>Liberty bonds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14.3</a:t>
            </a:r>
            <a:endParaRPr lang="en-US" dirty="0"/>
          </a:p>
        </p:txBody>
      </p:sp>
      <p:sp>
        <p:nvSpPr>
          <p:cNvPr id="3" name="Content Placeholder 2"/>
          <p:cNvSpPr>
            <a:spLocks noGrp="1"/>
          </p:cNvSpPr>
          <p:nvPr>
            <p:ph idx="1"/>
          </p:nvPr>
        </p:nvSpPr>
        <p:spPr>
          <a:xfrm>
            <a:off x="457200" y="1295400"/>
            <a:ext cx="8229600" cy="5105400"/>
          </a:xfrm>
        </p:spPr>
        <p:txBody>
          <a:bodyPr/>
          <a:lstStyle/>
          <a:p>
            <a:r>
              <a:rPr lang="en-US" dirty="0" smtClean="0"/>
              <a:t>Which is </a:t>
            </a:r>
            <a:r>
              <a:rPr lang="en-US" b="1" dirty="0" smtClean="0"/>
              <a:t>NOT</a:t>
            </a:r>
            <a:r>
              <a:rPr lang="en-US" dirty="0" smtClean="0"/>
              <a:t> true of the U.S. home-front during WWII:</a:t>
            </a:r>
          </a:p>
          <a:p>
            <a:endParaRPr lang="en-US" dirty="0" smtClean="0"/>
          </a:p>
          <a:p>
            <a:pPr marL="971550" lvl="1" indent="-514350">
              <a:buFont typeface="+mj-lt"/>
              <a:buAutoNum type="alphaLcPeriod"/>
            </a:pPr>
            <a:r>
              <a:rPr lang="en-US" dirty="0" smtClean="0"/>
              <a:t>Rosie the Riveter was a term to describe female industrial workers</a:t>
            </a:r>
          </a:p>
          <a:p>
            <a:pPr marL="971550" lvl="1" indent="-514350">
              <a:buFont typeface="+mj-lt"/>
              <a:buAutoNum type="alphaLcPeriod"/>
            </a:pPr>
            <a:r>
              <a:rPr lang="en-US" dirty="0" smtClean="0"/>
              <a:t>There was no military draft</a:t>
            </a:r>
          </a:p>
          <a:p>
            <a:pPr marL="971550" lvl="1" indent="-514350">
              <a:buFont typeface="+mj-lt"/>
              <a:buAutoNum type="alphaLcPeriod"/>
            </a:pPr>
            <a:r>
              <a:rPr lang="en-US" dirty="0" smtClean="0"/>
              <a:t>The U.S. interned thousands of Japanese-Americans			</a:t>
            </a:r>
          </a:p>
          <a:p>
            <a:pPr marL="971550" lvl="1" indent="-514350">
              <a:buFont typeface="+mj-lt"/>
              <a:buAutoNum type="alphaLcPeriod"/>
            </a:pPr>
            <a:r>
              <a:rPr lang="en-US" dirty="0" smtClean="0"/>
              <a:t>The U.S. rationed gasoline and meat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3" end="3"/>
                                            </p:txEl>
                                          </p:spTgt>
                                        </p:tgtEl>
                                        <p:attrNameLst>
                                          <p:attrName>style.fontStyle</p:attrName>
                                        </p:attrNameLst>
                                      </p:cBhvr>
                                      <p:to>
                                        <p:strVal val="normal"/>
                                      </p:to>
                                    </p:set>
                                    <p:set>
                                      <p:cBhvr override="childStyle">
                                        <p:cTn id="7" dur="indefinite"/>
                                        <p:tgtEl>
                                          <p:spTgt spid="3">
                                            <p:txEl>
                                              <p:pRg st="3" end="3"/>
                                            </p:txEl>
                                          </p:spTgt>
                                        </p:tgtEl>
                                        <p:attrNameLst>
                                          <p:attrName>style.fontWeight</p:attrName>
                                        </p:attrNameLst>
                                      </p:cBhvr>
                                      <p:to>
                                        <p:strVal val="bold"/>
                                      </p:to>
                                    </p:set>
                                    <p:set>
                                      <p:cBhvr override="childStyle">
                                        <p:cTn id="8"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14.3</a:t>
            </a:r>
            <a:endParaRPr lang="en-US" dirty="0"/>
          </a:p>
        </p:txBody>
      </p:sp>
      <p:sp>
        <p:nvSpPr>
          <p:cNvPr id="3" name="Content Placeholder 2"/>
          <p:cNvSpPr>
            <a:spLocks noGrp="1"/>
          </p:cNvSpPr>
          <p:nvPr>
            <p:ph idx="1"/>
          </p:nvPr>
        </p:nvSpPr>
        <p:spPr>
          <a:xfrm>
            <a:off x="457200" y="1295400"/>
            <a:ext cx="8229600" cy="4835525"/>
          </a:xfrm>
        </p:spPr>
        <p:txBody>
          <a:bodyPr>
            <a:normAutofit fontScale="92500" lnSpcReduction="20000"/>
          </a:bodyPr>
          <a:lstStyle/>
          <a:p>
            <a:r>
              <a:rPr lang="en-US" dirty="0" smtClean="0"/>
              <a:t>As a result of a Presidential Order allowing the military to declare any part of the United States to be a military zone, _________.  </a:t>
            </a:r>
          </a:p>
          <a:p>
            <a:endParaRPr lang="en-US" dirty="0" smtClean="0"/>
          </a:p>
          <a:p>
            <a:pPr marL="914400" lvl="1" indent="-514350">
              <a:buFont typeface="+mj-lt"/>
              <a:buAutoNum type="alphaLcPeriod"/>
            </a:pPr>
            <a:r>
              <a:rPr lang="en-US" dirty="0" smtClean="0"/>
              <a:t>many areas of the American West became off limits to civilians	</a:t>
            </a:r>
          </a:p>
          <a:p>
            <a:pPr marL="914400" lvl="1" indent="-514350">
              <a:buFont typeface="+mj-lt"/>
              <a:buAutoNum type="alphaLcPeriod"/>
            </a:pPr>
            <a:r>
              <a:rPr lang="en-US" dirty="0" smtClean="0"/>
              <a:t>many Japanese-Americans were moved to internment camps </a:t>
            </a:r>
          </a:p>
          <a:p>
            <a:pPr marL="914400" lvl="1" indent="-514350">
              <a:buFont typeface="+mj-lt"/>
              <a:buAutoNum type="alphaLcPeriod"/>
            </a:pPr>
            <a:r>
              <a:rPr lang="en-US" dirty="0" smtClean="0"/>
              <a:t>much of the Nevada desert became a testing ground </a:t>
            </a:r>
          </a:p>
          <a:p>
            <a:pPr marL="914400" lvl="1" indent="-514350">
              <a:buFont typeface="+mj-lt"/>
              <a:buAutoNum type="alphaLcPeriod"/>
            </a:pPr>
            <a:r>
              <a:rPr lang="en-US" dirty="0" smtClean="0"/>
              <a:t>many military installations sprang up along America’s West coast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3" end="3"/>
                                            </p:txEl>
                                          </p:spTgt>
                                        </p:tgtEl>
                                        <p:attrNameLst>
                                          <p:attrName>style.fontStyle</p:attrName>
                                        </p:attrNameLst>
                                      </p:cBhvr>
                                      <p:to>
                                        <p:strVal val="normal"/>
                                      </p:to>
                                    </p:set>
                                    <p:set>
                                      <p:cBhvr override="childStyle">
                                        <p:cTn id="7" dur="indefinite"/>
                                        <p:tgtEl>
                                          <p:spTgt spid="3">
                                            <p:txEl>
                                              <p:pRg st="3" end="3"/>
                                            </p:txEl>
                                          </p:spTgt>
                                        </p:tgtEl>
                                        <p:attrNameLst>
                                          <p:attrName>style.fontWeight</p:attrName>
                                        </p:attrNameLst>
                                      </p:cBhvr>
                                      <p:to>
                                        <p:strVal val="bold"/>
                                      </p:to>
                                    </p:set>
                                    <p:set>
                                      <p:cBhvr override="childStyle">
                                        <p:cTn id="8"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14.3</a:t>
            </a:r>
            <a:endParaRPr lang="en-US" dirty="0"/>
          </a:p>
        </p:txBody>
      </p:sp>
      <p:sp>
        <p:nvSpPr>
          <p:cNvPr id="3" name="Content Placeholder 2"/>
          <p:cNvSpPr>
            <a:spLocks noGrp="1"/>
          </p:cNvSpPr>
          <p:nvPr>
            <p:ph idx="1"/>
          </p:nvPr>
        </p:nvSpPr>
        <p:spPr>
          <a:xfrm>
            <a:off x="457200" y="1295400"/>
            <a:ext cx="8229600" cy="4835525"/>
          </a:xfrm>
        </p:spPr>
        <p:txBody>
          <a:bodyPr>
            <a:normAutofit/>
          </a:bodyPr>
          <a:lstStyle/>
          <a:p>
            <a:r>
              <a:rPr lang="en-US" kern="1200" dirty="0" smtClean="0"/>
              <a:t>During World War II, the goal of rationing was to ___.</a:t>
            </a:r>
          </a:p>
          <a:p>
            <a:endParaRPr lang="en-US" dirty="0" smtClean="0"/>
          </a:p>
          <a:p>
            <a:pPr marL="914400" lvl="1" indent="-514350">
              <a:buFont typeface="+mj-lt"/>
              <a:buAutoNum type="alphaLcPeriod"/>
            </a:pPr>
            <a:r>
              <a:rPr lang="en-US" dirty="0" smtClean="0"/>
              <a:t>Limit consumer goods and preserve them for the military</a:t>
            </a:r>
          </a:p>
          <a:p>
            <a:pPr marL="914400" lvl="1" indent="-514350">
              <a:buFont typeface="+mj-lt"/>
              <a:buAutoNum type="alphaLcPeriod"/>
            </a:pPr>
            <a:r>
              <a:rPr lang="en-US" dirty="0" smtClean="0"/>
              <a:t>Starve Americans into submission</a:t>
            </a:r>
          </a:p>
          <a:p>
            <a:pPr marL="914400" lvl="1" indent="-514350">
              <a:buFont typeface="+mj-lt"/>
              <a:buAutoNum type="alphaLcPeriod"/>
            </a:pPr>
            <a:r>
              <a:rPr lang="en-US" dirty="0" smtClean="0"/>
              <a:t>Re-elect the President of the United States</a:t>
            </a:r>
          </a:p>
          <a:p>
            <a:pPr marL="914400" lvl="1" indent="-514350">
              <a:buFont typeface="+mj-lt"/>
              <a:buAutoNum type="alphaLcPeriod"/>
            </a:pPr>
            <a:r>
              <a:rPr lang="en-US" dirty="0" smtClean="0"/>
              <a:t>Defeat communism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2" end="2"/>
                                            </p:txEl>
                                          </p:spTgt>
                                        </p:tgtEl>
                                        <p:attrNameLst>
                                          <p:attrName>style.fontStyle</p:attrName>
                                        </p:attrNameLst>
                                      </p:cBhvr>
                                      <p:to>
                                        <p:strVal val="normal"/>
                                      </p:to>
                                    </p:set>
                                    <p:set>
                                      <p:cBhvr override="childStyle">
                                        <p:cTn id="7" dur="indefinite"/>
                                        <p:tgtEl>
                                          <p:spTgt spid="3">
                                            <p:txEl>
                                              <p:pRg st="2" end="2"/>
                                            </p:txEl>
                                          </p:spTgt>
                                        </p:tgtEl>
                                        <p:attrNameLst>
                                          <p:attrName>style.fontWeight</p:attrName>
                                        </p:attrNameLst>
                                      </p:cBhvr>
                                      <p:to>
                                        <p:strVal val="bold"/>
                                      </p:to>
                                    </p:set>
                                    <p:set>
                                      <p:cBhvr override="childStyle">
                                        <p:cTn id="8"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412</Words>
  <Application>Microsoft Office PowerPoint</Application>
  <PresentationFormat>On-screen Show (4:3)</PresentationFormat>
  <Paragraphs>62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Curtain Call</vt:lpstr>
      <vt:lpstr>Chapter 14 – America and World War II</vt:lpstr>
      <vt:lpstr>Women and Minorities Gain Ground</vt:lpstr>
      <vt:lpstr>A Nation on the Move</vt:lpstr>
      <vt:lpstr>Zoot Suit Riots  </vt:lpstr>
      <vt:lpstr>PowerPoint Presentation</vt:lpstr>
      <vt:lpstr>Daily Life in Wartime</vt:lpstr>
      <vt:lpstr>14.3</vt:lpstr>
      <vt:lpstr>14.3</vt:lpstr>
      <vt:lpstr>14.3</vt:lpstr>
      <vt:lpstr>14.1</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 America and World War II</dc:title>
  <dc:creator>D Nichole Hanna</dc:creator>
  <cp:lastModifiedBy>Dawn Hannawi</cp:lastModifiedBy>
  <cp:revision>37</cp:revision>
  <dcterms:created xsi:type="dcterms:W3CDTF">2011-02-01T00:12:02Z</dcterms:created>
  <dcterms:modified xsi:type="dcterms:W3CDTF">2019-12-13T19:26:52Z</dcterms:modified>
</cp:coreProperties>
</file>