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6" r:id="rId10"/>
    <p:sldId id="267" r:id="rId11"/>
    <p:sldId id="268" r:id="rId12"/>
    <p:sldId id="269" r:id="rId13"/>
    <p:sldId id="283" r:id="rId14"/>
    <p:sldId id="278" r:id="rId15"/>
    <p:sldId id="279" r:id="rId16"/>
    <p:sldId id="281" r:id="rId17"/>
    <p:sldId id="282" r:id="rId18"/>
    <p:sldId id="280" r:id="rId19"/>
    <p:sldId id="26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>
      <p:cViewPr varScale="1">
        <p:scale>
          <a:sx n="87" d="100"/>
          <a:sy n="87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r>
              <a:rPr lang="en-US" smtClean="0"/>
              <a:t>Chapter 15.3 – The Cold War and American Society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15CC1F1E-819D-498B-ADA9-E44FDF5690DC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747BD3E-BCAA-42D0-AC58-9C7FD380C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934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r>
              <a:rPr lang="en-US" smtClean="0"/>
              <a:t>Chapter 15.3 – The Cold War and American Society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9441A267-32EC-4BD6-8064-76D78EDCA72A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AB1A64B0-1DBB-445D-BBE6-E5CB4DEA2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648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KqXu-5jw6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64B0-1DBB-445D-BBE6-E5CB4DEA293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Chapter 15.3 – The Cold War and American Society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503">
              <a:defRPr/>
            </a:pPr>
            <a:r>
              <a:rPr lang="en-US" dirty="0" smtClean="0"/>
              <a:t>VIDE</a:t>
            </a:r>
            <a:r>
              <a:rPr lang="en-US" baseline="0" dirty="0" smtClean="0"/>
              <a:t>O (</a:t>
            </a:r>
            <a:r>
              <a:rPr lang="en-US" dirty="0"/>
              <a:t>Duck And Cover (1951) Bert The Turtle</a:t>
            </a:r>
            <a:r>
              <a:rPr lang="en-US" baseline="0" dirty="0" smtClean="0"/>
              <a:t>): </a:t>
            </a:r>
            <a:r>
              <a:rPr lang="en-US" dirty="0" smtClean="0">
                <a:hlinkClick r:id="rId3"/>
              </a:rPr>
              <a:t>https://www.youtube.com/watch?v=IKqXu-5jw60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15.3 – The Cold War and American Society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1A64B0-1DBB-445D-BBE6-E5CB4DEA29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2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B89EAB-C783-4056-AF64-14DA61D5534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9F2AB8-6D53-4160-9D55-440A669310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D69B-CD20-4164-9F19-B51466CA59E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BA2D-6EEF-4654-9A68-1C690CA442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3A7E2-0C61-40D4-85B5-AA5956AFD86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78D77-4118-4FCA-AA0C-841366A91A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89C1E-D927-4396-8CC5-C2E466F2DE0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20E3-9113-41EF-BCEF-FE10A1CF72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EFE7-9F1E-4675-954F-BE68706C3C3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D37B-EE81-43B1-ADB2-379E0ECAF0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A3C2-F515-4CEC-BF73-15A7FB7867F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D5CD2-EB1B-4729-B205-610600B85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C68BE-DD3C-425E-A5D5-2B9489415F8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66706-1CA5-4A48-A8BD-50AD9559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BC079-E618-41FF-B733-54B837FF575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427B-1CE5-4512-91C6-8DBF0D7B4A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788BA-08D6-485F-B55F-1EF064E3FBB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C5015-06E3-4900-9C1B-223C207C82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200F7-8799-4930-B974-307F93102CE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1F6A2-8E97-46F3-8E08-6BE32DDA8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B972-8582-4ADF-BFC1-994CC09DCCA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F0554-D4B1-4C67-BC65-E4AC3AA67A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0631-C6DC-445E-8AC4-BC0AF28354F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955A4-814F-4C28-A297-A253127C7F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765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9633A143-8FD8-4AAC-B7F9-D46DD7BE51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1/31/2020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C9859B7-1378-4864-A990-CFDA317063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Duck%20and%20Cover%201951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KqXu-5jw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15: The Cold War 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 – The Cold War and American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McCarthy (a __________________) often claimed that ____________________________ leaders were “communistically inclined”</a:t>
            </a:r>
          </a:p>
          <a:p>
            <a:r>
              <a:rPr lang="en-US" sz="2400" dirty="0" smtClean="0"/>
              <a:t>He turned his investigations into a _____________________________ which means a search for guilty people based on flimsy evidence and irrational fears</a:t>
            </a:r>
          </a:p>
          <a:p>
            <a:pPr lvl="1"/>
            <a:r>
              <a:rPr lang="en-US" sz="2000" dirty="0" smtClean="0"/>
              <a:t>The press loved his theatrics and sensational accusations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He was relentless and cruel to the accused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447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Republican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209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Democratic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52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witch hunts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People were afraid to _____________________ him; he was overwhelmed with power.</a:t>
            </a:r>
          </a:p>
          <a:p>
            <a:r>
              <a:rPr lang="en-US" sz="2400" dirty="0" smtClean="0"/>
              <a:t>In 1954, he began to look for spies in the U.S. _____________</a:t>
            </a:r>
          </a:p>
          <a:p>
            <a:pPr lvl="1"/>
            <a:r>
              <a:rPr lang="en-US" sz="2000" dirty="0" smtClean="0"/>
              <a:t>Who had conducted it’s own investigation and found no spies and no one was under suspicion</a:t>
            </a:r>
          </a:p>
          <a:p>
            <a:r>
              <a:rPr lang="en-US" sz="2400" dirty="0" smtClean="0"/>
              <a:t>McCarthy bullied witnesses with millions of Americans watching.  His _________________________ faded</a:t>
            </a:r>
          </a:p>
          <a:p>
            <a:r>
              <a:rPr lang="en-US" sz="2400" dirty="0" smtClean="0"/>
              <a:t>Later that year, the Senate passed a vote of censure (formal disapproval) against him.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challenge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971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Army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800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popularity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76400"/>
            <a:ext cx="7313612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Soviets tested their atomic bomb in 1949. </a:t>
            </a:r>
          </a:p>
          <a:p>
            <a:pPr lvl="1"/>
            <a:r>
              <a:rPr lang="en-US" sz="2000" dirty="0" smtClean="0"/>
              <a:t>A hydrogen bomb __________ years later</a:t>
            </a:r>
          </a:p>
          <a:p>
            <a:r>
              <a:rPr lang="en-US" sz="2400" dirty="0" smtClean="0"/>
              <a:t>Americans were worried about a surprise attack and were even more worried about surviving a bomb</a:t>
            </a:r>
          </a:p>
          <a:p>
            <a:pPr lvl="1"/>
            <a:r>
              <a:rPr lang="en-US" sz="2000" dirty="0" smtClean="0"/>
              <a:t>____________________ is the radiation left over after a bomb.</a:t>
            </a:r>
          </a:p>
          <a:p>
            <a:r>
              <a:rPr lang="en-US" sz="2400" dirty="0" smtClean="0"/>
              <a:t>To protect themselves, Americans</a:t>
            </a:r>
          </a:p>
          <a:p>
            <a:pPr lvl="1"/>
            <a:r>
              <a:rPr lang="en-US" sz="2000" dirty="0" smtClean="0"/>
              <a:t>Build fallout shelters</a:t>
            </a:r>
          </a:p>
          <a:p>
            <a:pPr lvl="1"/>
            <a:r>
              <a:rPr lang="en-US" sz="2000" dirty="0" smtClean="0">
                <a:hlinkClick r:id="rId2" action="ppaction://hlinkfile"/>
              </a:rPr>
              <a:t>Have drills: “ ________________ and __________________”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90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4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429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Fall out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953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Duck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5257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Cover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AND COVER</a:t>
            </a:r>
            <a:endParaRPr lang="en-US" dirty="0"/>
          </a:p>
        </p:txBody>
      </p:sp>
      <p:pic>
        <p:nvPicPr>
          <p:cNvPr id="1030" name="Picture 6" descr="Image result for duck and cover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705600" cy="49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27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the Marshall Plan was to ____.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defeat Hitler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aid post-WWII Western Europe	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defeat democracy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aid guerillas in Cuba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the Cold War, the U.S. had a policy of ____________ from the 1940s to the early 1970s.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Neutrality	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Appeasement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Containment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Hope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NATO formed for the purpose of ___.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promoting free trade among members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stopping democracy	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mutual defense in Western Europe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settling international disputes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Second World War, the United States had a policy of ___ towards the Soviet Union and communism in general.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containment and political opposition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cooperation in common pursuits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isolationism and non-involvement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direct military confrontation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Korean War involved troops, supplies, and / or contributions from which communist nations?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Soviet Union	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China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North Korea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All of the above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Poland </a:t>
            </a:r>
          </a:p>
          <a:p>
            <a:pPr lvl="1"/>
            <a:r>
              <a:rPr lang="en-US" dirty="0" smtClean="0"/>
              <a:t>Communist governments encouraged</a:t>
            </a:r>
          </a:p>
          <a:p>
            <a:r>
              <a:rPr lang="en-US" dirty="0" smtClean="0"/>
              <a:t>Germany/Berlin divided </a:t>
            </a:r>
          </a:p>
          <a:p>
            <a:r>
              <a:rPr lang="en-US" dirty="0" smtClean="0"/>
              <a:t>U.S. &amp; Soviet tensions increase</a:t>
            </a:r>
          </a:p>
          <a:p>
            <a:pPr lvl="1"/>
            <a:r>
              <a:rPr lang="en-US" dirty="0" smtClean="0"/>
              <a:t>Cold War</a:t>
            </a:r>
          </a:p>
          <a:p>
            <a:r>
              <a:rPr lang="en-US" dirty="0" smtClean="0"/>
              <a:t>Satellite nations &amp; the “Iron Curtain”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policy</a:t>
            </a:r>
          </a:p>
          <a:p>
            <a:pPr lvl="1"/>
            <a:r>
              <a:rPr lang="en-US" dirty="0" smtClean="0"/>
              <a:t>Containment</a:t>
            </a:r>
          </a:p>
          <a:p>
            <a:r>
              <a:rPr lang="en-US" dirty="0" smtClean="0"/>
              <a:t>The Marshall Plan</a:t>
            </a:r>
          </a:p>
          <a:p>
            <a:pPr lvl="1"/>
            <a:r>
              <a:rPr lang="en-US" dirty="0" smtClean="0"/>
              <a:t>American aid given to help European countries rebuild their economies</a:t>
            </a:r>
          </a:p>
          <a:p>
            <a:r>
              <a:rPr lang="en-US" dirty="0" smtClean="0"/>
              <a:t>Berlin airlift</a:t>
            </a:r>
          </a:p>
          <a:p>
            <a:r>
              <a:rPr lang="en-US" dirty="0" smtClean="0"/>
              <a:t>The Korean War</a:t>
            </a:r>
          </a:p>
          <a:p>
            <a:pPr lvl="1"/>
            <a:r>
              <a:rPr lang="en-US" dirty="0" smtClean="0"/>
              <a:t>38</a:t>
            </a:r>
            <a:r>
              <a:rPr lang="en-US" baseline="30000" dirty="0" smtClean="0"/>
              <a:t>th</a:t>
            </a:r>
            <a:r>
              <a:rPr lang="en-US" dirty="0" smtClean="0"/>
              <a:t> parallel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r>
              <a:rPr lang="en-US" dirty="0" smtClean="0"/>
              <a:t>Fear gripped Americans in the 50’s</a:t>
            </a:r>
          </a:p>
          <a:p>
            <a:r>
              <a:rPr lang="en-US" dirty="0" smtClean="0"/>
              <a:t>What were we scared of?</a:t>
            </a:r>
          </a:p>
          <a:p>
            <a:pPr lvl="1"/>
            <a:r>
              <a:rPr lang="en-US" dirty="0" smtClean="0"/>
              <a:t>Crime bosses &amp; Prohibition</a:t>
            </a:r>
          </a:p>
          <a:p>
            <a:pPr lvl="1"/>
            <a:r>
              <a:rPr lang="en-US" dirty="0" smtClean="0"/>
              <a:t>Space &amp; the unknown</a:t>
            </a:r>
          </a:p>
          <a:p>
            <a:pPr lvl="1"/>
            <a:r>
              <a:rPr lang="en-US" dirty="0" smtClean="0"/>
              <a:t>Russia, Spies, &amp; Communism</a:t>
            </a:r>
          </a:p>
          <a:p>
            <a:pPr lvl="1"/>
            <a:r>
              <a:rPr lang="en-US" dirty="0" smtClean="0"/>
              <a:t>War &amp; the “Bomb”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Un-American Activities Committee (HUAC)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Founded to investigate both ___________________ and _______________ in the WWII era.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J. Edgar Hoover of the __________ increased the committee’s role, looking for Communists and “Communist sympathizers”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Hearings are held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Wiretaps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2133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Communists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514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Fascists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971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FBI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Alger Hiss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76400"/>
            <a:ext cx="7313612" cy="4265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_______________________ in the FDR administration accused of passing secret U.S. government documents to fellow Communists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He denied all involvement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Finally, a man came forward with papers he had hidden in a pumpkin that proved Hiss was indeed 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1524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diplomat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876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guilty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Rosenbergs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The Soviets quickly produced an atomic bomb, so authorities began hunting for __________________.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The Rosenberg’s (members of the _________________ party) were charged with heading a spy ring.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They denied all charges of wrongdoing, but were condemned to death for ______________________________.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Many believe they were victims, but _____________________________ (revealed in 1995) provided strong evidence of their guilt.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2819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Communist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spies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4038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espionage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800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Project Verona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Hollywood on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76400"/>
            <a:ext cx="7313612" cy="4265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Producers created a ____________________________ on which they put those suspected of being Communist.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your name was on this list, you would not get ___________________.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Writers, directors, and actors protested HUACs investigations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Arthur Miler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Why the scare?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981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blacklist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3581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hired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McCarthyism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78387"/>
          </a:xfrm>
        </p:spPr>
        <p:txBody>
          <a:bodyPr/>
          <a:lstStyle/>
          <a:p>
            <a:r>
              <a:rPr lang="en-US" sz="2400" dirty="0" smtClean="0"/>
              <a:t>Soon after Alger Hiss was convicted, little-known senator from Wisconsin __________________________________ claimed that he had a list of over 200 government workers that were members of the Communist Party</a:t>
            </a:r>
          </a:p>
          <a:p>
            <a:pPr lvl="1"/>
            <a:r>
              <a:rPr lang="en-US" sz="2000" dirty="0" smtClean="0"/>
              <a:t>This comment was sent to every newspaper in America</a:t>
            </a:r>
          </a:p>
          <a:p>
            <a:r>
              <a:rPr lang="en-US" sz="2400" dirty="0" smtClean="0"/>
              <a:t>McCarthy __________________ released the list but continued to draw attention to the threat of Communism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Joseph McCarthy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648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never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Eclipse">
  <a:themeElements>
    <a:clrScheme name="Eclipse 2">
      <a:dk1>
        <a:srgbClr val="000000"/>
      </a:dk1>
      <a:lt1>
        <a:srgbClr val="FFFFFF"/>
      </a:lt1>
      <a:dk2>
        <a:srgbClr val="333366"/>
      </a:dk2>
      <a:lt2>
        <a:srgbClr val="5F5F5F"/>
      </a:lt2>
      <a:accent1>
        <a:srgbClr val="CC99FF"/>
      </a:accent1>
      <a:accent2>
        <a:srgbClr val="99CCCC"/>
      </a:accent2>
      <a:accent3>
        <a:srgbClr val="FFFFFF"/>
      </a:accent3>
      <a:accent4>
        <a:srgbClr val="000000"/>
      </a:accent4>
      <a:accent5>
        <a:srgbClr val="E2CAFF"/>
      </a:accent5>
      <a:accent6>
        <a:srgbClr val="8AB9B9"/>
      </a:accent6>
      <a:hlink>
        <a:srgbClr val="666699"/>
      </a:hlink>
      <a:folHlink>
        <a:srgbClr val="660066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713</Words>
  <Application>Microsoft Office PowerPoint</Application>
  <PresentationFormat>On-screen Show (4:3)</PresentationFormat>
  <Paragraphs>123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Eclipse</vt:lpstr>
      <vt:lpstr>Chapter 15: The Cold War Begins</vt:lpstr>
      <vt:lpstr>15.1 Review</vt:lpstr>
      <vt:lpstr>15.2 Review</vt:lpstr>
      <vt:lpstr>PowerPoint Presentation</vt:lpstr>
      <vt:lpstr>House Un-American Activities Committee (HUAC)</vt:lpstr>
      <vt:lpstr>Alger Hiss</vt:lpstr>
      <vt:lpstr>The Rosenbergs</vt:lpstr>
      <vt:lpstr>Hollywood on Trial</vt:lpstr>
      <vt:lpstr>McCarthyism</vt:lpstr>
      <vt:lpstr>PowerPoint Presentation</vt:lpstr>
      <vt:lpstr>PowerPoint Presentation</vt:lpstr>
      <vt:lpstr>PowerPoint Presentation</vt:lpstr>
      <vt:lpstr>DUCK AND COVER</vt:lpstr>
      <vt:lpstr>Question 1</vt:lpstr>
      <vt:lpstr>Question 2</vt:lpstr>
      <vt:lpstr>Question 3</vt:lpstr>
      <vt:lpstr>Question 4</vt:lpstr>
      <vt:lpstr>Question 5</vt:lpstr>
      <vt:lpstr>End</vt:lpstr>
    </vt:vector>
  </TitlesOfParts>
  <Company>Lake Shore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15: The Cold War Begins</dc:title>
  <dc:creator>hstech</dc:creator>
  <cp:lastModifiedBy>Hannawi, Dawn</cp:lastModifiedBy>
  <cp:revision>31</cp:revision>
  <cp:lastPrinted>2020-01-31T13:35:36Z</cp:lastPrinted>
  <dcterms:created xsi:type="dcterms:W3CDTF">2011-02-15T13:15:31Z</dcterms:created>
  <dcterms:modified xsi:type="dcterms:W3CDTF">2020-01-31T13:51:17Z</dcterms:modified>
</cp:coreProperties>
</file>