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61" r:id="rId3"/>
    <p:sldId id="262" r:id="rId4"/>
    <p:sldId id="257" r:id="rId5"/>
    <p:sldId id="258" r:id="rId6"/>
    <p:sldId id="259" r:id="rId7"/>
    <p:sldId id="266" r:id="rId8"/>
    <p:sldId id="264" r:id="rId9"/>
    <p:sldId id="267" r:id="rId10"/>
    <p:sldId id="265" r:id="rId11"/>
    <p:sldId id="268" r:id="rId12"/>
    <p:sldId id="269" r:id="rId13"/>
    <p:sldId id="272" r:id="rId14"/>
    <p:sldId id="263" r:id="rId15"/>
    <p:sldId id="260" r:id="rId16"/>
    <p:sldId id="273" r:id="rId17"/>
    <p:sldId id="276" r:id="rId18"/>
    <p:sldId id="277" r:id="rId19"/>
    <p:sldId id="274" r:id="rId20"/>
    <p:sldId id="278" r:id="rId21"/>
    <p:sldId id="279" r:id="rId22"/>
    <p:sldId id="275" r:id="rId23"/>
    <p:sldId id="270" r:id="rId24"/>
    <p:sldId id="27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7" autoAdjust="0"/>
    <p:restoredTop sz="94660"/>
  </p:normalViewPr>
  <p:slideViewPr>
    <p:cSldViewPr>
      <p:cViewPr varScale="1">
        <p:scale>
          <a:sx n="87" d="100"/>
          <a:sy n="87" d="100"/>
        </p:scale>
        <p:origin x="-102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D7385-4A26-4E9B-916B-A37D3EA7E959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1156A-14E5-4FE6-975A-68D14D464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12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yk3bI_Y68Y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1156A-14E5-4FE6-975A-68D14D464ED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English Civil War: Crash Course European History </a:t>
            </a:r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#14)</a:t>
            </a:r>
            <a:r>
              <a:rPr lang="en-US" sz="1200" b="0" i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mtClean="0">
                <a:hlinkClick r:id="rId3"/>
              </a:rPr>
              <a:t>https://www.youtube.com/watch?v=dyk3bI_Y68Y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1156A-14E5-4FE6-975A-68D14D464ED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33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E71849-290E-4FC4-8AA1-C9139F3D928F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CC4310-42C7-412F-972B-45AC59D97495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1849-290E-4FC4-8AA1-C9139F3D928F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4310-42C7-412F-972B-45AC59D97495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1849-290E-4FC4-8AA1-C9139F3D928F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4310-42C7-412F-972B-45AC59D97495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1849-290E-4FC4-8AA1-C9139F3D928F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4310-42C7-412F-972B-45AC59D9749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1849-290E-4FC4-8AA1-C9139F3D928F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4310-42C7-412F-972B-45AC59D9749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1849-290E-4FC4-8AA1-C9139F3D928F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4310-42C7-412F-972B-45AC59D974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1849-290E-4FC4-8AA1-C9139F3D928F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4310-42C7-412F-972B-45AC59D97495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1849-290E-4FC4-8AA1-C9139F3D928F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4310-42C7-412F-972B-45AC59D97495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1849-290E-4FC4-8AA1-C9139F3D928F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4310-42C7-412F-972B-45AC59D974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1849-290E-4FC4-8AA1-C9139F3D928F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4310-42C7-412F-972B-45AC59D974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1849-290E-4FC4-8AA1-C9139F3D928F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4310-42C7-412F-972B-45AC59D974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0E71849-290E-4FC4-8AA1-C9139F3D928F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0CC4310-42C7-412F-972B-45AC59D974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yk3bI_Y68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Chapter 18: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Monarchs of Europe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51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1556, Charles V gave up </a:t>
            </a:r>
            <a:r>
              <a:rPr lang="en-US" dirty="0" smtClean="0"/>
              <a:t>the throne, splitting the empire between </a:t>
            </a:r>
            <a:r>
              <a:rPr lang="en-US" dirty="0"/>
              <a:t>his brother and his son</a:t>
            </a:r>
          </a:p>
          <a:p>
            <a:pPr lvl="1"/>
            <a:r>
              <a:rPr lang="en-US" dirty="0" smtClean="0"/>
              <a:t>His brother </a:t>
            </a:r>
            <a:r>
              <a:rPr lang="en-US" dirty="0"/>
              <a:t>took over Hapsburg holdings in Austria</a:t>
            </a:r>
          </a:p>
          <a:p>
            <a:pPr lvl="1"/>
            <a:r>
              <a:rPr lang="en-US" dirty="0" smtClean="0"/>
              <a:t>His son</a:t>
            </a:r>
            <a:r>
              <a:rPr lang="en-US" dirty="0"/>
              <a:t>, Philip II, ruled Spain, </a:t>
            </a:r>
            <a:r>
              <a:rPr lang="en-US" dirty="0" smtClean="0"/>
              <a:t>Netherlands</a:t>
            </a:r>
            <a:r>
              <a:rPr lang="en-US" dirty="0"/>
              <a:t>, </a:t>
            </a:r>
            <a:r>
              <a:rPr lang="en-US" dirty="0" smtClean="0"/>
              <a:t>Sicily</a:t>
            </a:r>
            <a:r>
              <a:rPr lang="en-US" dirty="0"/>
              <a:t>, </a:t>
            </a:r>
            <a:r>
              <a:rPr lang="en-US" dirty="0" smtClean="0"/>
              <a:t> &amp; Spain’s American colonies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Dividing the Empire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59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Spain under Philip 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43129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King Philip II devout </a:t>
            </a:r>
            <a:r>
              <a:rPr lang="en-US" dirty="0" smtClean="0"/>
              <a:t>Catholic </a:t>
            </a:r>
          </a:p>
          <a:p>
            <a:pPr lvl="1"/>
            <a:r>
              <a:rPr lang="en-US" dirty="0" smtClean="0"/>
              <a:t>His marriage </a:t>
            </a:r>
            <a:r>
              <a:rPr lang="en-US" dirty="0"/>
              <a:t>to Queen Mary I of England </a:t>
            </a:r>
            <a:r>
              <a:rPr lang="en-US" dirty="0" smtClean="0"/>
              <a:t>was a chance </a:t>
            </a:r>
            <a:r>
              <a:rPr lang="en-US" dirty="0"/>
              <a:t>to </a:t>
            </a:r>
            <a:r>
              <a:rPr lang="en-US" dirty="0" smtClean="0"/>
              <a:t>spread </a:t>
            </a:r>
            <a:r>
              <a:rPr lang="en-US" dirty="0"/>
              <a:t>Catholicism </a:t>
            </a:r>
            <a:endParaRPr lang="en-US" dirty="0" smtClean="0"/>
          </a:p>
          <a:p>
            <a:pPr lvl="2"/>
            <a:r>
              <a:rPr lang="en-US" dirty="0" smtClean="0"/>
              <a:t>Remember her nickname… Bloody Mary!</a:t>
            </a:r>
          </a:p>
          <a:p>
            <a:pPr lvl="1"/>
            <a:r>
              <a:rPr lang="en-US" dirty="0" smtClean="0"/>
              <a:t>She died without an heir, so the throne of England went to her sister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2050" name="Picture 2" descr="Image result for philip ii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7" b="8529"/>
          <a:stretch/>
        </p:blipFill>
        <p:spPr bwMode="auto">
          <a:xfrm>
            <a:off x="4953000" y="2286000"/>
            <a:ext cx="3742322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64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8105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dirty="0" smtClean="0"/>
              <a:t>Dutch refused </a:t>
            </a:r>
            <a:r>
              <a:rPr lang="en-US" dirty="0"/>
              <a:t>to declare allegiance to Philip </a:t>
            </a:r>
            <a:r>
              <a:rPr lang="en-US" dirty="0" smtClean="0"/>
              <a:t> and revolted against Spain</a:t>
            </a:r>
          </a:p>
          <a:p>
            <a:pPr lvl="1"/>
            <a:r>
              <a:rPr lang="en-US" dirty="0" smtClean="0"/>
              <a:t>As </a:t>
            </a:r>
            <a:r>
              <a:rPr lang="en-US" dirty="0"/>
              <a:t>fellow Protestants, England sent aid to Dutch </a:t>
            </a:r>
            <a:r>
              <a:rPr lang="en-US" dirty="0" smtClean="0"/>
              <a:t>rebels infuriating </a:t>
            </a:r>
            <a:r>
              <a:rPr lang="en-US" dirty="0"/>
              <a:t>Philip</a:t>
            </a:r>
          </a:p>
          <a:p>
            <a:r>
              <a:rPr lang="en-US" dirty="0" smtClean="0"/>
              <a:t>Philip </a:t>
            </a:r>
            <a:r>
              <a:rPr lang="en-US" dirty="0"/>
              <a:t>also worried about English attacks on his ships</a:t>
            </a:r>
          </a:p>
          <a:p>
            <a:pPr lvl="1"/>
            <a:r>
              <a:rPr lang="en-US" dirty="0"/>
              <a:t>England’s Queen Elizabeth I allowed ship captains to attack Spanish treasure ships, steal gold, silver for England</a:t>
            </a:r>
          </a:p>
          <a:p>
            <a:r>
              <a:rPr lang="en-US" dirty="0" smtClean="0"/>
              <a:t>King </a:t>
            </a:r>
            <a:r>
              <a:rPr lang="en-US" dirty="0"/>
              <a:t>Philip II wanted to stop England from raiding </a:t>
            </a:r>
            <a:r>
              <a:rPr lang="en-US" dirty="0" smtClean="0"/>
              <a:t>ships and </a:t>
            </a:r>
            <a:r>
              <a:rPr lang="en-US" dirty="0"/>
              <a:t>return England to Catholic </a:t>
            </a:r>
            <a:r>
              <a:rPr lang="en-US" dirty="0" smtClean="0"/>
              <a:t>Church, so he decided </a:t>
            </a:r>
            <a:r>
              <a:rPr lang="en-US" dirty="0"/>
              <a:t>to invade England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Spain and England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18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4419600" cy="4312920"/>
          </a:xfrm>
        </p:spPr>
        <p:txBody>
          <a:bodyPr>
            <a:normAutofit/>
          </a:bodyPr>
          <a:lstStyle/>
          <a:p>
            <a:r>
              <a:rPr lang="en-US" dirty="0"/>
              <a:t>Philip ordered navy to assemble great fleet, the Spanish Armada</a:t>
            </a:r>
          </a:p>
          <a:p>
            <a:pPr lvl="1"/>
            <a:r>
              <a:rPr lang="en-US" dirty="0"/>
              <a:t>Totaled about 130 ships, 20,000 soldiers, sailors</a:t>
            </a:r>
          </a:p>
          <a:p>
            <a:pPr lvl="1"/>
            <a:r>
              <a:rPr lang="en-US" dirty="0"/>
              <a:t>1588, invincible fleet sailed into English channel</a:t>
            </a:r>
          </a:p>
          <a:p>
            <a:r>
              <a:rPr lang="en-US" dirty="0"/>
              <a:t>Queen Elizabeth I rallied troops and prepared for </a:t>
            </a:r>
            <a:r>
              <a:rPr lang="en-US" dirty="0" smtClean="0"/>
              <a:t>attack</a:t>
            </a:r>
          </a:p>
          <a:p>
            <a:pPr lvl="1"/>
            <a:r>
              <a:rPr lang="en-US" dirty="0" smtClean="0"/>
              <a:t>Main plot of the movie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pic>
        <p:nvPicPr>
          <p:cNvPr id="3074" name="Picture 2" descr="Image result for elizabeth golden age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09800"/>
            <a:ext cx="3002562" cy="440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25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3:</a:t>
            </a:r>
            <a:br>
              <a:rPr lang="en-US" dirty="0" smtClean="0"/>
            </a:br>
            <a:r>
              <a:rPr lang="en-US" dirty="0" smtClean="0"/>
              <a:t>Monarchy in England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Tudors and Parliament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2240280"/>
            <a:ext cx="4419600" cy="44653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Unlike the Spanish and French, Henry VIII could not rule with absolute monarchy</a:t>
            </a:r>
          </a:p>
          <a:p>
            <a:pPr lvl="1"/>
            <a:r>
              <a:rPr lang="en-US" dirty="0" smtClean="0"/>
              <a:t>He had to work with Parliament </a:t>
            </a:r>
            <a:r>
              <a:rPr lang="en-US" dirty="0"/>
              <a:t>to fulfill </a:t>
            </a:r>
            <a:r>
              <a:rPr lang="en-US" dirty="0" smtClean="0"/>
              <a:t>his goals</a:t>
            </a:r>
          </a:p>
          <a:p>
            <a:pPr lvl="2"/>
            <a:r>
              <a:rPr lang="en-US" dirty="0" smtClean="0"/>
              <a:t>Remember, Henry got Parliament to break from the Catholic Church and let him have his divorce</a:t>
            </a:r>
          </a:p>
          <a:p>
            <a:pPr lvl="1"/>
            <a:r>
              <a:rPr lang="en-US" dirty="0" smtClean="0"/>
              <a:t>After the deaths of King Henry, his son, and daughter Mary, his and Anne of Boleyn's daughter Elizabeth was crowned Queen of England</a:t>
            </a:r>
            <a:endParaRPr lang="en-US" dirty="0"/>
          </a:p>
          <a:p>
            <a:endParaRPr lang="en-US" dirty="0"/>
          </a:p>
        </p:txBody>
      </p:sp>
      <p:pic>
        <p:nvPicPr>
          <p:cNvPr id="4098" name="Picture 2" descr="Image result for elizabeth virgin queen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3803650" cy="351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05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33400" y="2240280"/>
            <a:ext cx="4724400" cy="4465320"/>
          </a:xfrm>
        </p:spPr>
        <p:txBody>
          <a:bodyPr/>
          <a:lstStyle/>
          <a:p>
            <a:r>
              <a:rPr lang="en-US" dirty="0" smtClean="0"/>
              <a:t>Elizabeth was pressured into marriage by Parliament, but she refused</a:t>
            </a:r>
          </a:p>
          <a:p>
            <a:pPr lvl="1"/>
            <a:r>
              <a:rPr lang="en-US" dirty="0" smtClean="0"/>
              <a:t>A husband would mean a king, and she refused to give up her power. </a:t>
            </a:r>
          </a:p>
          <a:p>
            <a:pPr lvl="1"/>
            <a:r>
              <a:rPr lang="en-US" dirty="0" smtClean="0"/>
              <a:t>Instead, she vowed to remain unmarried, thus her nickname “The Virgin Queen”</a:t>
            </a:r>
            <a:endParaRPr lang="en-US" dirty="0"/>
          </a:p>
        </p:txBody>
      </p:sp>
      <p:pic>
        <p:nvPicPr>
          <p:cNvPr id="5122" name="Picture 2" descr="Image result for elizabeth virgin queen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3" r="16349"/>
          <a:stretch/>
        </p:blipFill>
        <p:spPr bwMode="auto">
          <a:xfrm>
            <a:off x="5410200" y="2514600"/>
            <a:ext cx="3447374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92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33400" y="2240280"/>
            <a:ext cx="4648200" cy="4312920"/>
          </a:xfrm>
        </p:spPr>
        <p:txBody>
          <a:bodyPr>
            <a:normAutofit/>
          </a:bodyPr>
          <a:lstStyle/>
          <a:p>
            <a:r>
              <a:rPr lang="en-US" dirty="0" smtClean="0"/>
              <a:t>A major </a:t>
            </a:r>
            <a:r>
              <a:rPr lang="en-US" dirty="0"/>
              <a:t>reason for Elizabeth’s good relationship </a:t>
            </a:r>
            <a:r>
              <a:rPr lang="en-US" dirty="0" smtClean="0"/>
              <a:t>with Parliament</a:t>
            </a:r>
            <a:r>
              <a:rPr lang="en-US" dirty="0"/>
              <a:t>, her willingness to let members speak </a:t>
            </a:r>
            <a:r>
              <a:rPr lang="en-US" dirty="0" smtClean="0"/>
              <a:t>minds without </a:t>
            </a:r>
            <a:r>
              <a:rPr lang="en-US" dirty="0"/>
              <a:t>fear of punishment</a:t>
            </a:r>
          </a:p>
          <a:p>
            <a:r>
              <a:rPr lang="en-US" dirty="0" smtClean="0"/>
              <a:t>Elizabeth reigned for 45 years</a:t>
            </a:r>
          </a:p>
          <a:p>
            <a:pPr lvl="1"/>
            <a:r>
              <a:rPr lang="en-US" dirty="0" smtClean="0"/>
              <a:t>She was succeeded by James, the son of her cousin Mary, Queen of Scots.</a:t>
            </a:r>
          </a:p>
          <a:p>
            <a:pPr lvl="1"/>
            <a:r>
              <a:rPr lang="en-US" dirty="0" smtClean="0"/>
              <a:t>His reign unified England and Scotland</a:t>
            </a:r>
            <a:endParaRPr lang="en-US" dirty="0"/>
          </a:p>
        </p:txBody>
      </p:sp>
      <p:pic>
        <p:nvPicPr>
          <p:cNvPr id="7170" name="Picture 2" descr="Image result for mary james scots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09800"/>
            <a:ext cx="2971800" cy="438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39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BE CONTINUED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we watch </a:t>
            </a:r>
            <a:r>
              <a:rPr lang="en-US" i="1" dirty="0" smtClean="0"/>
              <a:t>Elizabeth: The Golden Age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3061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24199" y="2264229"/>
            <a:ext cx="2971801" cy="4457253"/>
          </a:xfrm>
        </p:spPr>
        <p:txBody>
          <a:bodyPr>
            <a:normAutofit/>
          </a:bodyPr>
          <a:lstStyle/>
          <a:p>
            <a:r>
              <a:rPr lang="en-US" dirty="0" smtClean="0"/>
              <a:t>The Stuart kings James I and his son Charles I both wanted to reign as absolute monarchs</a:t>
            </a:r>
          </a:p>
          <a:p>
            <a:pPr lvl="1"/>
            <a:r>
              <a:rPr lang="en-US" dirty="0" smtClean="0"/>
              <a:t>Parliament had other </a:t>
            </a:r>
            <a:r>
              <a:rPr lang="en-US" dirty="0" smtClean="0"/>
              <a:t>ideas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Stuarts and Parliament</a:t>
            </a:r>
          </a:p>
        </p:txBody>
      </p:sp>
      <p:sp>
        <p:nvSpPr>
          <p:cNvPr id="4" name="AutoShape 2" descr="Image result for james 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james 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mage result for james 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17" y="2264228"/>
            <a:ext cx="2811683" cy="42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harles 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1"/>
          <a:stretch/>
        </p:blipFill>
        <p:spPr bwMode="auto">
          <a:xfrm>
            <a:off x="6154348" y="2264228"/>
            <a:ext cx="2562678" cy="42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29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014" name="Picture 6" descr="p53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6"/>
          <a:stretch/>
        </p:blipFill>
        <p:spPr bwMode="auto">
          <a:xfrm>
            <a:off x="1171696" y="0"/>
            <a:ext cx="79723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62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5725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radical Puritan group </a:t>
            </a:r>
            <a:r>
              <a:rPr lang="en-US" dirty="0" smtClean="0"/>
              <a:t>in Parliament </a:t>
            </a:r>
            <a:r>
              <a:rPr lang="en-US" dirty="0"/>
              <a:t>moved to abolish appointment of bishops </a:t>
            </a:r>
            <a:r>
              <a:rPr lang="en-US" dirty="0" smtClean="0"/>
              <a:t>in Anglican </a:t>
            </a:r>
            <a:r>
              <a:rPr lang="en-US" dirty="0"/>
              <a:t>Church</a:t>
            </a:r>
          </a:p>
          <a:p>
            <a:pPr lvl="1"/>
            <a:r>
              <a:rPr lang="en-US" dirty="0" smtClean="0"/>
              <a:t>Charles, who as king held </a:t>
            </a:r>
            <a:r>
              <a:rPr lang="en-US" dirty="0"/>
              <a:t>power </a:t>
            </a:r>
            <a:r>
              <a:rPr lang="en-US" dirty="0" smtClean="0"/>
              <a:t> over the </a:t>
            </a:r>
            <a:r>
              <a:rPr lang="en-US" dirty="0"/>
              <a:t>church, was </a:t>
            </a:r>
            <a:r>
              <a:rPr lang="en-US" dirty="0" smtClean="0"/>
              <a:t>outraged and decided </a:t>
            </a:r>
            <a:r>
              <a:rPr lang="en-US" dirty="0"/>
              <a:t>to arrest Puritan leaders for treason</a:t>
            </a:r>
          </a:p>
          <a:p>
            <a:pPr lvl="1"/>
            <a:r>
              <a:rPr lang="en-US" dirty="0" smtClean="0"/>
              <a:t>He led </a:t>
            </a:r>
            <a:r>
              <a:rPr lang="en-US" dirty="0"/>
              <a:t>troops into House of Commons, but men had </a:t>
            </a:r>
            <a:r>
              <a:rPr lang="en-US" dirty="0" smtClean="0"/>
              <a:t>already escaped</a:t>
            </a:r>
            <a:endParaRPr lang="en-US" dirty="0"/>
          </a:p>
          <a:p>
            <a:pPr lvl="1"/>
            <a:r>
              <a:rPr lang="en-US" dirty="0" smtClean="0"/>
              <a:t>Charles </a:t>
            </a:r>
            <a:r>
              <a:rPr lang="en-US" dirty="0"/>
              <a:t>had tipped </a:t>
            </a:r>
            <a:r>
              <a:rPr lang="en-US" dirty="0" smtClean="0"/>
              <a:t>his hand </a:t>
            </a:r>
            <a:r>
              <a:rPr lang="en-US" dirty="0"/>
              <a:t>on intentions to take back </a:t>
            </a:r>
            <a:r>
              <a:rPr lang="en-US" dirty="0" smtClean="0"/>
              <a:t>power, so some </a:t>
            </a:r>
            <a:r>
              <a:rPr lang="en-US" dirty="0"/>
              <a:t>members of Parliament decided to rise up against king</a:t>
            </a:r>
          </a:p>
          <a:p>
            <a:pPr lvl="1"/>
            <a:r>
              <a:rPr lang="en-US" dirty="0" smtClean="0"/>
              <a:t>Charles </a:t>
            </a:r>
            <a:r>
              <a:rPr lang="en-US" dirty="0"/>
              <a:t>I called for support of English </a:t>
            </a:r>
            <a:r>
              <a:rPr lang="en-US" dirty="0" smtClean="0"/>
              <a:t>people and in 1642</a:t>
            </a:r>
            <a:r>
              <a:rPr lang="en-US" dirty="0"/>
              <a:t>, </a:t>
            </a:r>
            <a:r>
              <a:rPr lang="en-US" dirty="0" smtClean="0"/>
              <a:t>the English </a:t>
            </a:r>
            <a:r>
              <a:rPr lang="en-US" dirty="0"/>
              <a:t>Civil War </a:t>
            </a:r>
            <a:r>
              <a:rPr lang="en-US" dirty="0" smtClean="0"/>
              <a:t>began</a:t>
            </a:r>
          </a:p>
          <a:p>
            <a:r>
              <a:rPr lang="en-US" dirty="0" smtClean="0"/>
              <a:t>This ended… not great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Stuarts and Parliament</a:t>
            </a:r>
          </a:p>
        </p:txBody>
      </p:sp>
    </p:spTree>
    <p:extLst>
      <p:ext uri="{BB962C8B-B14F-4D97-AF65-F5344CB8AC3E}">
        <p14:creationId xmlns:p14="http://schemas.microsoft.com/office/powerpoint/2010/main" val="314383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charles i execu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6781799" cy="443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58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Oliver Cromwell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810000" y="2240280"/>
            <a:ext cx="4639055" cy="43129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After the death of Charles, England becomes a commonwealth and appoints Oliver Cromwell “Lord Protector of England, Scotland, and Ireland”</a:t>
            </a:r>
          </a:p>
          <a:p>
            <a:pPr lvl="1"/>
            <a:r>
              <a:rPr lang="en-US" dirty="0" smtClean="0"/>
              <a:t>Prime Minster for life?</a:t>
            </a:r>
          </a:p>
          <a:p>
            <a:r>
              <a:rPr lang="en-US" dirty="0" smtClean="0"/>
              <a:t>After he died, his son took over and was terrible, so he gets replaced.</a:t>
            </a:r>
          </a:p>
          <a:p>
            <a:r>
              <a:rPr lang="en-US" dirty="0" smtClean="0"/>
              <a:t>Since this all gets very confusing…</a:t>
            </a:r>
            <a:endParaRPr lang="en-US" dirty="0"/>
          </a:p>
        </p:txBody>
      </p:sp>
      <p:pic>
        <p:nvPicPr>
          <p:cNvPr id="6146" name="Picture 2" descr="Image result for oliver cromwell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2962512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84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i.ytimg.com/vi/dyk3bI_Y68Y/maxresdefault.jpg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7653866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25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45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Section 1:</a:t>
            </a:r>
            <a:br>
              <a:rPr lang="en-US" smtClean="0"/>
            </a:br>
            <a:r>
              <a:rPr lang="en-US" smtClean="0"/>
              <a:t>The Power of Spain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1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Absolute </a:t>
            </a:r>
            <a:r>
              <a:rPr lang="en-US" altLang="en-US" dirty="0" smtClean="0"/>
              <a:t>monarchs</a:t>
            </a:r>
          </a:p>
          <a:p>
            <a:pPr lvl="1"/>
            <a:r>
              <a:rPr lang="en-US" dirty="0"/>
              <a:t>ruler whose power not limited </a:t>
            </a:r>
            <a:endParaRPr lang="en-US" dirty="0" smtClean="0"/>
          </a:p>
          <a:p>
            <a:pPr lvl="2"/>
            <a:r>
              <a:rPr lang="en-US" dirty="0" smtClean="0"/>
              <a:t>by </a:t>
            </a:r>
            <a:r>
              <a:rPr lang="en-US" dirty="0"/>
              <a:t>having to consult with nobles, common people or their </a:t>
            </a:r>
            <a:r>
              <a:rPr lang="en-US" dirty="0" smtClean="0"/>
              <a:t>representatives</a:t>
            </a:r>
          </a:p>
          <a:p>
            <a:pPr lvl="1"/>
            <a:r>
              <a:rPr lang="en-US" dirty="0"/>
              <a:t>believed they ruled by divine right</a:t>
            </a:r>
          </a:p>
          <a:p>
            <a:pPr lvl="2"/>
            <a:r>
              <a:rPr lang="en-US" dirty="0"/>
              <a:t>Monarchs received power from God, must not be </a:t>
            </a:r>
            <a:r>
              <a:rPr lang="en-US" dirty="0" smtClean="0"/>
              <a:t>challenged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The King Becomes Emperor</a:t>
            </a:r>
          </a:p>
        </p:txBody>
      </p:sp>
    </p:spTree>
    <p:extLst>
      <p:ext uri="{BB962C8B-B14F-4D97-AF65-F5344CB8AC3E}">
        <p14:creationId xmlns:p14="http://schemas.microsoft.com/office/powerpoint/2010/main" val="326460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495800" y="2240280"/>
            <a:ext cx="4114801" cy="4312920"/>
          </a:xfrm>
        </p:spPr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altLang="en-US" dirty="0" smtClean="0"/>
              <a:t>1516, teenager Charles Hapsburg became King of Spain.</a:t>
            </a:r>
          </a:p>
          <a:p>
            <a:pPr lvl="1"/>
            <a:r>
              <a:rPr lang="en-US" dirty="0" smtClean="0"/>
              <a:t>Though inexperienced at ruling, his ancient &amp; powerful family name helped him gain power and influence</a:t>
            </a:r>
          </a:p>
          <a:p>
            <a:r>
              <a:rPr lang="en-US" dirty="0"/>
              <a:t>In </a:t>
            </a:r>
            <a:r>
              <a:rPr lang="en-US" dirty="0" smtClean="0"/>
              <a:t>1519, a new position </a:t>
            </a:r>
            <a:r>
              <a:rPr lang="en-US" dirty="0"/>
              <a:t>became available: Holy Roman Empire </a:t>
            </a:r>
          </a:p>
        </p:txBody>
      </p:sp>
      <p:pic>
        <p:nvPicPr>
          <p:cNvPr id="7" name="Content Placeholder 9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8" r="29883"/>
          <a:stretch/>
        </p:blipFill>
        <p:spPr>
          <a:xfrm>
            <a:off x="609600" y="2209800"/>
            <a:ext cx="3639019" cy="3886200"/>
          </a:xfrm>
        </p:spPr>
      </p:pic>
    </p:spTree>
    <p:extLst>
      <p:ext uri="{BB962C8B-B14F-4D97-AF65-F5344CB8AC3E}">
        <p14:creationId xmlns:p14="http://schemas.microsoft.com/office/powerpoint/2010/main" val="415319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152453"/>
          </a:xfrm>
        </p:spPr>
        <p:txBody>
          <a:bodyPr>
            <a:normAutofit/>
          </a:bodyPr>
          <a:lstStyle/>
          <a:p>
            <a:r>
              <a:rPr lang="en-US" dirty="0"/>
              <a:t>Charles borrowed money to buy votes</a:t>
            </a:r>
          </a:p>
          <a:p>
            <a:r>
              <a:rPr lang="en-US" dirty="0" smtClean="0"/>
              <a:t>He was successful and became </a:t>
            </a:r>
            <a:r>
              <a:rPr lang="en-US" dirty="0"/>
              <a:t>Holy Roman Emperor Charles V </a:t>
            </a:r>
          </a:p>
          <a:p>
            <a:pPr lvl="1"/>
            <a:r>
              <a:rPr lang="en-US" dirty="0" smtClean="0"/>
              <a:t>As King of Spain, he already had control of territories in </a:t>
            </a:r>
            <a:r>
              <a:rPr lang="en-US" dirty="0"/>
              <a:t>Belgium and the Netherlands, along with colonies in the Americas</a:t>
            </a:r>
            <a:endParaRPr lang="en-US" dirty="0" smtClean="0"/>
          </a:p>
          <a:p>
            <a:pPr lvl="1"/>
            <a:r>
              <a:rPr lang="en-US" dirty="0" smtClean="0"/>
              <a:t>Now, his </a:t>
            </a:r>
            <a:r>
              <a:rPr lang="en-US" dirty="0"/>
              <a:t>h</a:t>
            </a:r>
            <a:r>
              <a:rPr lang="en-US" dirty="0" smtClean="0"/>
              <a:t>oldings </a:t>
            </a:r>
            <a:r>
              <a:rPr lang="en-US" dirty="0"/>
              <a:t>expanded to parts of Italy, Austria, various German states</a:t>
            </a:r>
          </a:p>
          <a:p>
            <a:pPr lvl="1"/>
            <a:r>
              <a:rPr lang="en-US" dirty="0"/>
              <a:t>So vast ‘the sun never set” over it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Emperor Charles V</a:t>
            </a:r>
          </a:p>
        </p:txBody>
      </p:sp>
    </p:spTree>
    <p:extLst>
      <p:ext uri="{BB962C8B-B14F-4D97-AF65-F5344CB8AC3E}">
        <p14:creationId xmlns:p14="http://schemas.microsoft.com/office/powerpoint/2010/main" val="382021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Image result for charles v ame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8013576" cy="683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2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Enemies </a:t>
            </a:r>
            <a:r>
              <a:rPr lang="en-US" dirty="0" smtClean="0"/>
              <a:t>Everywhere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88488" y="2947594"/>
            <a:ext cx="3803904" cy="375800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Controlling this much territory wasn’t easy</a:t>
            </a:r>
          </a:p>
          <a:p>
            <a:r>
              <a:rPr lang="en-US" dirty="0" smtClean="0"/>
              <a:t>He faced threats from all sides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ttoman Turks</a:t>
            </a:r>
          </a:p>
          <a:p>
            <a:pPr lvl="1"/>
            <a:r>
              <a:rPr lang="en-US" dirty="0" smtClean="0"/>
              <a:t>French</a:t>
            </a:r>
          </a:p>
          <a:p>
            <a:pPr lvl="1"/>
            <a:r>
              <a:rPr lang="en-US" dirty="0" smtClean="0"/>
              <a:t>Rebellious </a:t>
            </a:r>
            <a:r>
              <a:rPr lang="en-US" dirty="0"/>
              <a:t>German </a:t>
            </a:r>
            <a:r>
              <a:rPr lang="en-US" dirty="0" smtClean="0"/>
              <a:t>princes</a:t>
            </a:r>
          </a:p>
          <a:p>
            <a:pPr lvl="1"/>
            <a:r>
              <a:rPr lang="en-US" dirty="0" smtClean="0"/>
              <a:t>And the biggest threat to the Catholic leader… Protestants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Peace of Augsburg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68503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Charles confronted Protestant leader Martin Luther directly, but Protestants continued to </a:t>
            </a:r>
            <a:r>
              <a:rPr lang="en-US" dirty="0" smtClean="0"/>
              <a:t>fight</a:t>
            </a:r>
            <a:endParaRPr lang="en-US" dirty="0"/>
          </a:p>
          <a:p>
            <a:r>
              <a:rPr lang="en-US" dirty="0"/>
              <a:t>After years of warfare, Charles V had to sign Peace of Augsburg</a:t>
            </a:r>
          </a:p>
          <a:p>
            <a:r>
              <a:rPr lang="en-US" dirty="0"/>
              <a:t>This gave each German prince right to decide if his state would be Catholic or </a:t>
            </a:r>
            <a:r>
              <a:rPr lang="en-US" dirty="0" smtClean="0"/>
              <a:t>Protestant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56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152453"/>
          </a:xfrm>
        </p:spPr>
        <p:txBody>
          <a:bodyPr>
            <a:normAutofit/>
          </a:bodyPr>
          <a:lstStyle/>
          <a:p>
            <a:r>
              <a:rPr lang="en-US" dirty="0"/>
              <a:t>Charles V </a:t>
            </a:r>
            <a:r>
              <a:rPr lang="en-US" dirty="0" smtClean="0"/>
              <a:t>had far more </a:t>
            </a:r>
            <a:r>
              <a:rPr lang="en-US" dirty="0"/>
              <a:t>successful in </a:t>
            </a:r>
            <a:r>
              <a:rPr lang="en-US" dirty="0" smtClean="0"/>
              <a:t>the Americas </a:t>
            </a:r>
            <a:r>
              <a:rPr lang="en-US" dirty="0"/>
              <a:t>than in Europe </a:t>
            </a:r>
          </a:p>
          <a:p>
            <a:pPr lvl="1"/>
            <a:r>
              <a:rPr lang="en-US" dirty="0" smtClean="0"/>
              <a:t>Spanish </a:t>
            </a:r>
            <a:r>
              <a:rPr lang="en-US" dirty="0"/>
              <a:t>explorers claimed much of </a:t>
            </a:r>
            <a:r>
              <a:rPr lang="en-US" dirty="0" smtClean="0"/>
              <a:t>the Americas </a:t>
            </a:r>
            <a:r>
              <a:rPr lang="en-US" dirty="0"/>
              <a:t>for Spain </a:t>
            </a:r>
          </a:p>
          <a:p>
            <a:pPr lvl="2"/>
            <a:r>
              <a:rPr lang="en-US" dirty="0" err="1" smtClean="0"/>
              <a:t>Hernán</a:t>
            </a:r>
            <a:r>
              <a:rPr lang="en-US" dirty="0" smtClean="0"/>
              <a:t> </a:t>
            </a:r>
            <a:r>
              <a:rPr lang="en-US" dirty="0"/>
              <a:t>Cortés, who conquered Aztec empire</a:t>
            </a:r>
          </a:p>
          <a:p>
            <a:pPr lvl="2"/>
            <a:r>
              <a:rPr lang="en-US" dirty="0"/>
              <a:t>Francisco de Coronado, who explored American Southwest region </a:t>
            </a:r>
          </a:p>
          <a:p>
            <a:r>
              <a:rPr lang="en-US" dirty="0"/>
              <a:t>Silver and gold flowed from American </a:t>
            </a:r>
            <a:r>
              <a:rPr lang="en-US" dirty="0" smtClean="0"/>
              <a:t>colonies making Spain fabulously wealthy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Success in Americas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8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3997</TotalTime>
  <Words>869</Words>
  <Application>Microsoft Office PowerPoint</Application>
  <PresentationFormat>On-screen Show (4:3)</PresentationFormat>
  <Paragraphs>89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Hardcover</vt:lpstr>
      <vt:lpstr>Chapter 18:</vt:lpstr>
      <vt:lpstr>PowerPoint Presentation</vt:lpstr>
      <vt:lpstr>Section 1: The Power of Spain</vt:lpstr>
      <vt:lpstr>The King Becomes Emperor</vt:lpstr>
      <vt:lpstr>PowerPoint Presentation</vt:lpstr>
      <vt:lpstr>Emperor Charles V</vt:lpstr>
      <vt:lpstr>PowerPoint Presentation</vt:lpstr>
      <vt:lpstr>PowerPoint Presentation</vt:lpstr>
      <vt:lpstr>Success in Americas</vt:lpstr>
      <vt:lpstr>Dividing the Empire</vt:lpstr>
      <vt:lpstr>Spain under Philip II</vt:lpstr>
      <vt:lpstr>Spain and England</vt:lpstr>
      <vt:lpstr>PowerPoint Presentation</vt:lpstr>
      <vt:lpstr>Section 3: Monarchy in England</vt:lpstr>
      <vt:lpstr>The Tudors and Parliament</vt:lpstr>
      <vt:lpstr>PowerPoint Presentation</vt:lpstr>
      <vt:lpstr>PowerPoint Presentation</vt:lpstr>
      <vt:lpstr>TO BE CONTINUED</vt:lpstr>
      <vt:lpstr>The Stuarts and Parliament</vt:lpstr>
      <vt:lpstr>The Stuarts and Parliament</vt:lpstr>
      <vt:lpstr>PowerPoint Presentation</vt:lpstr>
      <vt:lpstr>Oliver Cromwell</vt:lpstr>
      <vt:lpstr>PowerPoint Presentation</vt:lpstr>
      <vt:lpstr>END</vt:lpstr>
    </vt:vector>
  </TitlesOfParts>
  <Company>L'Anse Creuse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18: The Monarchs of Europe</dc:title>
  <dc:creator>Dawn Hannawi</dc:creator>
  <cp:lastModifiedBy>Dawn Hannawi</cp:lastModifiedBy>
  <cp:revision>15</cp:revision>
  <dcterms:created xsi:type="dcterms:W3CDTF">2019-12-02T21:13:09Z</dcterms:created>
  <dcterms:modified xsi:type="dcterms:W3CDTF">2019-12-09T14:22:42Z</dcterms:modified>
</cp:coreProperties>
</file>