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4" r:id="rId12"/>
    <p:sldId id="284" r:id="rId13"/>
    <p:sldId id="277" r:id="rId14"/>
    <p:sldId id="276" r:id="rId15"/>
    <p:sldId id="260" r:id="rId16"/>
    <p:sldId id="271" r:id="rId17"/>
    <p:sldId id="261" r:id="rId18"/>
    <p:sldId id="285" r:id="rId19"/>
    <p:sldId id="272" r:id="rId20"/>
    <p:sldId id="279" r:id="rId21"/>
    <p:sldId id="280" r:id="rId22"/>
    <p:sldId id="282" r:id="rId23"/>
    <p:sldId id="281" r:id="rId24"/>
    <p:sldId id="262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004072-FDD5-41FA-B07B-4D6CA1153E26}" type="datetimeFigureOut">
              <a:rPr lang="en-US" smtClean="0"/>
              <a:t>12/18/2019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32E59B-A694-4D10-8442-30E6CB1D1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7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oYJ8Pczj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8DkDftLMA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14E63-9708-49DF-9865-CCDCF61E94B8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VIDEO</a:t>
            </a:r>
            <a:r>
              <a:rPr lang="en-US" baseline="0" dirty="0" smtClean="0"/>
              <a:t> (</a:t>
            </a:r>
            <a:r>
              <a:rPr lang="en-US" dirty="0"/>
              <a:t>Encyclopedia Britannica</a:t>
            </a:r>
            <a:r>
              <a:rPr lang="en-US" baseline="0" dirty="0" smtClean="0"/>
              <a:t>): </a:t>
            </a:r>
            <a:r>
              <a:rPr lang="en-US" dirty="0" smtClean="0">
                <a:hlinkClick r:id="rId3"/>
              </a:rPr>
              <a:t>https://www.youtube.com/watch?v=ExoYJ8PczjA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E59B-A694-4D10-8442-30E6CB1D14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dirty="0" smtClean="0"/>
              <a:t>Video</a:t>
            </a:r>
            <a:r>
              <a:rPr lang="en-US" baseline="0" dirty="0" smtClean="0"/>
              <a:t> (</a:t>
            </a:r>
            <a:r>
              <a:rPr lang="en-US" dirty="0"/>
              <a:t>The Storming of the Bastille</a:t>
            </a:r>
            <a:r>
              <a:rPr lang="en-US" baseline="0" dirty="0" smtClean="0"/>
              <a:t>): </a:t>
            </a:r>
            <a:r>
              <a:rPr lang="en-US" dirty="0" smtClean="0">
                <a:hlinkClick r:id="rId3"/>
              </a:rPr>
              <a:t>https://www.youtube.com/watch?v=3_8DkDftLMA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E59B-A694-4D10-8442-30E6CB1D14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FB3C02F-956D-422E-B069-4BF128D6A5D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CAD178D-03C2-46EA-8CFF-67BC812FF5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oYJ8Pczj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_8DkDftLM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20: 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– The Revolution Begins</a:t>
            </a:r>
            <a:endParaRPr lang="en-US" dirty="0"/>
          </a:p>
        </p:txBody>
      </p:sp>
      <p:pic>
        <p:nvPicPr>
          <p:cNvPr id="5" name="Picture 1" descr="555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Financial Crisis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Severe economic problems affected much of the country</a:t>
            </a:r>
          </a:p>
          <a:p>
            <a:r>
              <a:rPr lang="en-US" altLang="en-US" dirty="0" smtClean="0"/>
              <a:t>France in debt, spending lavishly, borrowing money, and facing bankruptcy</a:t>
            </a:r>
          </a:p>
          <a:p>
            <a:r>
              <a:rPr lang="en-US" altLang="en-US" dirty="0" smtClean="0"/>
              <a:t>Hailstorm and drought ruined harvest; harsh winter limited flour production</a:t>
            </a:r>
          </a:p>
          <a:p>
            <a:r>
              <a:rPr lang="en-US" altLang="en-US" dirty="0" smtClean="0"/>
              <a:t>People hungry and angry; clergy and nobility no help</a:t>
            </a:r>
            <a:endParaRPr lang="en-US" altLang="en-US" dirty="0" smtClean="0"/>
          </a:p>
        </p:txBody>
      </p:sp>
      <p:pic>
        <p:nvPicPr>
          <p:cNvPr id="10244" name="Picture 4" descr="Image result for let them eat cak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3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Events of the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95800" cy="4718304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By 1789, no group was happy</a:t>
            </a:r>
          </a:p>
          <a:p>
            <a:pPr lvl="1"/>
            <a:r>
              <a:rPr lang="en-US" altLang="en-US" b="1" u="sng" dirty="0" smtClean="0"/>
              <a:t>Clergy</a:t>
            </a:r>
            <a:r>
              <a:rPr lang="en-US" altLang="en-US" dirty="0" smtClean="0"/>
              <a:t> and </a:t>
            </a:r>
            <a:r>
              <a:rPr lang="en-US" altLang="en-US" b="1" u="sng" dirty="0" smtClean="0"/>
              <a:t>nobility</a:t>
            </a:r>
            <a:r>
              <a:rPr lang="en-US" altLang="en-US" dirty="0" smtClean="0"/>
              <a:t> had lost power to monarchy  </a:t>
            </a:r>
          </a:p>
          <a:p>
            <a:pPr lvl="1"/>
            <a:r>
              <a:rPr lang="en-US" altLang="en-US" dirty="0" smtClean="0"/>
              <a:t>Bourgeoisie resented regulations</a:t>
            </a:r>
          </a:p>
          <a:p>
            <a:pPr lvl="1"/>
            <a:r>
              <a:rPr lang="en-US" altLang="en-US" dirty="0" smtClean="0"/>
              <a:t>Poor worse off </a:t>
            </a:r>
          </a:p>
          <a:p>
            <a:r>
              <a:rPr lang="en-US" altLang="en-US" dirty="0"/>
              <a:t>Estates General meets </a:t>
            </a:r>
          </a:p>
          <a:p>
            <a:pPr lvl="1"/>
            <a:r>
              <a:rPr lang="en-US" altLang="en-US" dirty="0"/>
              <a:t>Desire for reforms</a:t>
            </a:r>
          </a:p>
          <a:p>
            <a:pPr lvl="1"/>
            <a:r>
              <a:rPr lang="en-US" altLang="en-US" dirty="0"/>
              <a:t>Voting process a problem</a:t>
            </a:r>
          </a:p>
          <a:p>
            <a:pPr lvl="1"/>
            <a:r>
              <a:rPr lang="en-US" altLang="en-US" dirty="0"/>
              <a:t>Third Estate proclaimed themselves National Assembly</a:t>
            </a:r>
          </a:p>
          <a:p>
            <a:pPr lvl="1"/>
            <a:r>
              <a:rPr lang="en-US" altLang="en-US" b="1" u="sng" dirty="0" smtClean="0"/>
              <a:t>Tennis </a:t>
            </a:r>
            <a:r>
              <a:rPr lang="en-US" altLang="en-US" b="1" u="sng" dirty="0"/>
              <a:t>Court</a:t>
            </a:r>
            <a:r>
              <a:rPr lang="en-US" altLang="en-US" dirty="0"/>
              <a:t> Oath  </a:t>
            </a:r>
          </a:p>
        </p:txBody>
      </p:sp>
      <p:pic>
        <p:nvPicPr>
          <p:cNvPr id="11" name="Content Placeholder 4" descr="Sieyes.bmp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76400"/>
            <a:ext cx="3580394" cy="4540499"/>
          </a:xfrm>
          <a:ln w="762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93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Tennis Court Oath</a:t>
            </a:r>
            <a:endParaRPr lang="en-US" dirty="0" smtClean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mtClean="0"/>
              <a:t>Creation of the National Assembly was bold step</a:t>
            </a:r>
          </a:p>
          <a:p>
            <a:r>
              <a:rPr lang="en-US" altLang="en-US" smtClean="0"/>
              <a:t>3 days later they were locked out of their meeting place.</a:t>
            </a:r>
          </a:p>
          <a:p>
            <a:r>
              <a:rPr lang="en-US" altLang="en-US" smtClean="0"/>
              <a:t>Broke down door to a tennis court</a:t>
            </a:r>
          </a:p>
          <a:p>
            <a:r>
              <a:rPr lang="en-US" altLang="en-US" smtClean="0"/>
              <a:t>Took oath not to leave until they finished writing a constitution</a:t>
            </a:r>
            <a:endParaRPr lang="en-US" altLang="en-US" smtClean="0"/>
          </a:p>
        </p:txBody>
      </p:sp>
      <p:pic>
        <p:nvPicPr>
          <p:cNvPr id="13" name="Content Placeholder 4" descr="tennis oath gr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17775"/>
            <a:ext cx="4038600" cy="3028950"/>
          </a:xfrm>
          <a:ln w="762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06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124200" cy="4718304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Storming of the Bastille</a:t>
            </a:r>
          </a:p>
          <a:p>
            <a:pPr lvl="1"/>
            <a:r>
              <a:rPr lang="en-US" altLang="en-US" dirty="0"/>
              <a:t>Parisians suspected the King might send troops to Paris. (July)</a:t>
            </a:r>
          </a:p>
          <a:p>
            <a:pPr lvl="1"/>
            <a:r>
              <a:rPr lang="en-US" altLang="en-US" dirty="0"/>
              <a:t>Searching for weapons, a mob stormed the </a:t>
            </a:r>
            <a:r>
              <a:rPr lang="en-US" altLang="en-US" dirty="0" smtClean="0"/>
              <a:t>Bastille, </a:t>
            </a:r>
            <a:r>
              <a:rPr lang="en-US" altLang="en-US" dirty="0"/>
              <a:t>a medieval fortress, to obtain weapons.</a:t>
            </a:r>
          </a:p>
          <a:p>
            <a:pPr lvl="1"/>
            <a:r>
              <a:rPr lang="en-US" altLang="en-US" dirty="0"/>
              <a:t>King lost support of the troops.</a:t>
            </a:r>
          </a:p>
          <a:p>
            <a:pPr lvl="1"/>
            <a:r>
              <a:rPr lang="en-US" altLang="en-US" dirty="0"/>
              <a:t>This event became symbol of the </a:t>
            </a:r>
            <a:r>
              <a:rPr lang="en-US" altLang="en-US" dirty="0" smtClean="0"/>
              <a:t>French Revolution</a:t>
            </a:r>
            <a:endParaRPr lang="en-US" altLang="en-US" dirty="0"/>
          </a:p>
        </p:txBody>
      </p:sp>
      <p:pic>
        <p:nvPicPr>
          <p:cNvPr id="11266" name="Picture 2" descr="Image result for bastille franc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57400"/>
            <a:ext cx="5263331" cy="39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4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3581400" cy="4651248"/>
          </a:xfrm>
        </p:spPr>
        <p:txBody>
          <a:bodyPr>
            <a:normAutofit/>
          </a:bodyPr>
          <a:lstStyle/>
          <a:p>
            <a:r>
              <a:rPr lang="en-US" altLang="en-US" b="1" u="sng" dirty="0" smtClean="0"/>
              <a:t>Great Fear</a:t>
            </a:r>
            <a:r>
              <a:rPr lang="en-US" altLang="en-US" dirty="0" smtClean="0"/>
              <a:t> spread</a:t>
            </a:r>
          </a:p>
          <a:p>
            <a:pPr lvl="1"/>
            <a:r>
              <a:rPr lang="en-US" altLang="en-US" dirty="0" smtClean="0"/>
              <a:t>King to punish the Third Estate with foreign soldiers </a:t>
            </a:r>
          </a:p>
          <a:p>
            <a:pPr lvl="1"/>
            <a:r>
              <a:rPr lang="en-US" altLang="en-US" dirty="0" smtClean="0"/>
              <a:t>Rumors of massacres</a:t>
            </a:r>
          </a:p>
          <a:p>
            <a:pPr lvl="1"/>
            <a:r>
              <a:rPr lang="en-US" altLang="en-US" b="1" u="sng" dirty="0" smtClean="0"/>
              <a:t>Peasants</a:t>
            </a:r>
            <a:r>
              <a:rPr lang="en-US" altLang="en-US" dirty="0" smtClean="0"/>
              <a:t> destroyed records and burned nobles’ houses</a:t>
            </a:r>
            <a:endParaRPr lang="en-US" altLang="en-US" dirty="0" smtClean="0"/>
          </a:p>
        </p:txBody>
      </p:sp>
      <p:pic>
        <p:nvPicPr>
          <p:cNvPr id="12290" name="Picture 2" descr="Image result for Great Fear spre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630962" cy="49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1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part 1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</a:t>
            </a:r>
            <a:r>
              <a:rPr lang="en-US" dirty="0" smtClean="0"/>
              <a:t>CONTINUED…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Creating </a:t>
            </a:r>
            <a:r>
              <a:rPr lang="en-US" dirty="0" err="1"/>
              <a:t>Creating</a:t>
            </a:r>
            <a:r>
              <a:rPr lang="en-US" dirty="0"/>
              <a:t> a New </a:t>
            </a:r>
            <a:r>
              <a:rPr lang="en-US" dirty="0" smtClean="0"/>
              <a:t>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Revolution Begins: Part 2</a:t>
            </a:r>
          </a:p>
        </p:txBody>
      </p:sp>
    </p:spTree>
    <p:extLst>
      <p:ext uri="{BB962C8B-B14F-4D97-AF65-F5344CB8AC3E}">
        <p14:creationId xmlns:p14="http://schemas.microsoft.com/office/powerpoint/2010/main" val="27983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Legislating New Rights</a:t>
            </a:r>
          </a:p>
          <a:p>
            <a:pPr lvl="1"/>
            <a:r>
              <a:rPr lang="en-US" dirty="0" smtClean="0"/>
              <a:t>Feudal dues eliminated</a:t>
            </a:r>
          </a:p>
          <a:p>
            <a:pPr lvl="1"/>
            <a:r>
              <a:rPr lang="en-US" dirty="0" smtClean="0"/>
              <a:t>Declaration laid out “liberty, equality, fraternity”</a:t>
            </a:r>
          </a:p>
          <a:p>
            <a:pPr lvl="1"/>
            <a:r>
              <a:rPr lang="en-US" dirty="0" smtClean="0"/>
              <a:t>Inspired by the English Bill of Rights, American Declaration of Independence, and the writings of Enlightenment philosophers </a:t>
            </a:r>
          </a:p>
          <a:p>
            <a:pPr lvl="1"/>
            <a:r>
              <a:rPr lang="en-US" dirty="0" smtClean="0"/>
              <a:t>“Men” are born equal and remain equal under the law</a:t>
            </a:r>
          </a:p>
          <a:p>
            <a:pPr lvl="2"/>
            <a:r>
              <a:rPr lang="en-US" dirty="0" smtClean="0"/>
              <a:t>The rights did not extend to women</a:t>
            </a:r>
            <a:endParaRPr lang="en-US" dirty="0"/>
          </a:p>
        </p:txBody>
      </p:sp>
      <p:pic>
        <p:nvPicPr>
          <p:cNvPr id="6" name="Content Placeholder 5" descr="Declaration_of_Human_Right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0647" y="1673225"/>
            <a:ext cx="3513705" cy="4718050"/>
          </a:xfrm>
        </p:spPr>
      </p:pic>
    </p:spTree>
    <p:extLst>
      <p:ext uri="{BB962C8B-B14F-4D97-AF65-F5344CB8AC3E}">
        <p14:creationId xmlns:p14="http://schemas.microsoft.com/office/powerpoint/2010/main" val="21017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DECLARATION OF THE RIGHTS OF </a:t>
            </a:r>
            <a:r>
              <a:rPr lang="en-US" dirty="0" smtClean="0"/>
              <a:t>MAN WORKSHEET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Declaration of the Rights of Man handout and answer the questions on the back.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8036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Restrictions on Power</a:t>
            </a:r>
          </a:p>
          <a:p>
            <a:pPr lvl="1"/>
            <a:r>
              <a:rPr lang="en-US" dirty="0"/>
              <a:t>Louis tried to protect his throne</a:t>
            </a:r>
          </a:p>
          <a:p>
            <a:pPr lvl="1"/>
            <a:r>
              <a:rPr lang="en-US" dirty="0"/>
              <a:t>Angered the common people</a:t>
            </a:r>
          </a:p>
          <a:p>
            <a:pPr lvl="1"/>
            <a:r>
              <a:rPr lang="en-US" dirty="0"/>
              <a:t>Prices still high; mob broke into the palace demanding bread </a:t>
            </a:r>
          </a:p>
          <a:p>
            <a:pPr lvl="1"/>
            <a:r>
              <a:rPr lang="en-US" dirty="0"/>
              <a:t>Royal family </a:t>
            </a:r>
            <a:r>
              <a:rPr lang="en-US" dirty="0" smtClean="0"/>
              <a:t>was seized</a:t>
            </a:r>
            <a:r>
              <a:rPr lang="en-US" dirty="0"/>
              <a:t>; National Assembly took bolder steps</a:t>
            </a:r>
          </a:p>
          <a:p>
            <a:pPr lvl="2"/>
            <a:r>
              <a:rPr lang="en-US" dirty="0"/>
              <a:t>Passed laws against the church, clergy, and public employees</a:t>
            </a:r>
          </a:p>
          <a:p>
            <a:pPr lvl="1"/>
            <a:r>
              <a:rPr lang="en-US" dirty="0"/>
              <a:t>Some outraged by </a:t>
            </a:r>
            <a:r>
              <a:rPr lang="en-US" dirty="0" smtClean="0"/>
              <a:t>actions</a:t>
            </a:r>
            <a:endParaRPr lang="en-US" dirty="0"/>
          </a:p>
        </p:txBody>
      </p:sp>
      <p:pic>
        <p:nvPicPr>
          <p:cNvPr id="14342" name="Picture 6" descr="Image result for mob broke into the palace french revol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679700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Causes </a:t>
            </a:r>
            <a:r>
              <a:rPr lang="en-US" dirty="0"/>
              <a:t>of the </a:t>
            </a:r>
            <a:r>
              <a:rPr lang="en-US" dirty="0" smtClean="0"/>
              <a:t>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Revolution </a:t>
            </a:r>
            <a:r>
              <a:rPr lang="en-US" dirty="0" smtClean="0"/>
              <a:t>Begins: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Formation of a New Government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In 1791, the Legislative Assembly is formed. Citizens gained broad voting rights, but rights were not universal.</a:t>
            </a:r>
          </a:p>
          <a:p>
            <a:r>
              <a:rPr lang="en-US" altLang="en-US" dirty="0" smtClean="0"/>
              <a:t>Constitution restricted power of king and ended distinctions of birth. King and queen feared they would be harmed. </a:t>
            </a:r>
          </a:p>
          <a:p>
            <a:endParaRPr lang="en-US" dirty="0"/>
          </a:p>
        </p:txBody>
      </p:sp>
      <p:pic>
        <p:nvPicPr>
          <p:cNvPr id="17410" name="Picture 2" descr="Image result for french revolution Legislative Assemb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75207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Foreign Powers</a:t>
            </a:r>
          </a:p>
          <a:p>
            <a:pPr lvl="1"/>
            <a:r>
              <a:rPr lang="en-US" altLang="en-US" dirty="0" smtClean="0"/>
              <a:t>Austria and Prussia warned against harming monarchs</a:t>
            </a:r>
          </a:p>
          <a:p>
            <a:pPr lvl="1"/>
            <a:r>
              <a:rPr lang="en-US" altLang="en-US" dirty="0" smtClean="0"/>
              <a:t>Austrian army defeats French</a:t>
            </a:r>
          </a:p>
          <a:p>
            <a:pPr lvl="1"/>
            <a:r>
              <a:rPr lang="en-US" altLang="en-US" dirty="0" smtClean="0"/>
              <a:t>Financial strain of war, food shortages, and high prices </a:t>
            </a:r>
          </a:p>
          <a:p>
            <a:pPr lvl="1"/>
            <a:r>
              <a:rPr lang="en-US" altLang="en-US" dirty="0" smtClean="0"/>
              <a:t>King blamed; action demanded </a:t>
            </a:r>
          </a:p>
          <a:p>
            <a:endParaRPr lang="en-US" dirty="0"/>
          </a:p>
        </p:txBody>
      </p:sp>
      <p:pic>
        <p:nvPicPr>
          <p:cNvPr id="18434" name="Picture 2" descr="Image result for french revolution Foreign Powers  map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r="6469"/>
          <a:stretch/>
        </p:blipFill>
        <p:spPr bwMode="auto">
          <a:xfrm>
            <a:off x="4724400" y="2057400"/>
            <a:ext cx="422827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5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End of Monarchy</a:t>
            </a:r>
          </a:p>
          <a:p>
            <a:pPr lvl="1"/>
            <a:r>
              <a:rPr lang="en-US" altLang="en-US" dirty="0"/>
              <a:t>August 10, 1792 royal family imprisoned by mob </a:t>
            </a:r>
          </a:p>
          <a:p>
            <a:pPr lvl="1"/>
            <a:r>
              <a:rPr lang="en-US" altLang="en-US" dirty="0"/>
              <a:t>Radical faction took charge with National Convention</a:t>
            </a:r>
          </a:p>
          <a:p>
            <a:pPr lvl="1"/>
            <a:r>
              <a:rPr lang="en-US" altLang="en-US" dirty="0"/>
              <a:t>Monarchy abolished; France declared a republic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4" descr="Image result for french revolution Louis tried to protect his thr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451540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French revolutionary troops won the Battle of </a:t>
            </a:r>
            <a:r>
              <a:rPr lang="en-US" altLang="en-US" dirty="0" err="1" smtClean="0"/>
              <a:t>Valmy</a:t>
            </a:r>
            <a:r>
              <a:rPr lang="en-US" altLang="en-US" dirty="0" smtClean="0"/>
              <a:t>. </a:t>
            </a:r>
          </a:p>
          <a:p>
            <a:r>
              <a:rPr lang="en-US" altLang="en-US" dirty="0" smtClean="0"/>
              <a:t>New French republic held ground against Europe’s Old Order.</a:t>
            </a:r>
            <a:endParaRPr lang="en-US" altLang="en-US" dirty="0" smtClean="0"/>
          </a:p>
        </p:txBody>
      </p:sp>
      <p:sp>
        <p:nvSpPr>
          <p:cNvPr id="9" name="AutoShape 2" descr="Image result for french revolution Battle of Val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french revolution Battle of Valm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91543"/>
            <a:ext cx="7620000" cy="330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4" descr="ch20_59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8" r="9834"/>
          <a:stretch/>
        </p:blipFill>
        <p:spPr bwMode="auto">
          <a:xfrm>
            <a:off x="2317961" y="381000"/>
            <a:ext cx="6826039" cy="65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h20_s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Causes of the Revolution</a:t>
            </a:r>
            <a:endParaRPr lang="en-US" dirty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Long-standing resentments against the monarchy </a:t>
            </a:r>
          </a:p>
          <a:p>
            <a:r>
              <a:rPr lang="en-US" altLang="en-US" sz="2800" b="1" u="sng" dirty="0" smtClean="0"/>
              <a:t>Inequalities</a:t>
            </a:r>
            <a:r>
              <a:rPr lang="en-US" altLang="en-US" sz="2800" dirty="0" smtClean="0"/>
              <a:t> in society</a:t>
            </a:r>
          </a:p>
          <a:p>
            <a:pPr lvl="1"/>
            <a:r>
              <a:rPr lang="en-US" altLang="en-US" sz="2400" dirty="0" smtClean="0"/>
              <a:t>Existing social and political structure</a:t>
            </a:r>
          </a:p>
          <a:p>
            <a:pPr lvl="1"/>
            <a:r>
              <a:rPr lang="en-US" altLang="en-US" sz="2400" dirty="0" smtClean="0"/>
              <a:t>Called the Old Order, or ancient régime </a:t>
            </a:r>
          </a:p>
          <a:p>
            <a:r>
              <a:rPr lang="en-US" altLang="en-US" sz="2800" dirty="0" smtClean="0"/>
              <a:t>King at the top and estates under him </a:t>
            </a:r>
          </a:p>
          <a:p>
            <a:pPr lvl="1"/>
            <a:r>
              <a:rPr lang="en-US" altLang="en-US" sz="2400" b="1" u="sng" dirty="0" smtClean="0"/>
              <a:t>King Louis XVI</a:t>
            </a:r>
            <a:r>
              <a:rPr lang="en-US" altLang="en-US" sz="2400" dirty="0" smtClean="0"/>
              <a:t>, shy and indecisive </a:t>
            </a:r>
          </a:p>
          <a:p>
            <a:pPr lvl="1"/>
            <a:r>
              <a:rPr lang="en-US" altLang="en-US" sz="2400" dirty="0" smtClean="0"/>
              <a:t>Unpopular, self-indulgent queen, </a:t>
            </a:r>
            <a:r>
              <a:rPr lang="en-US" altLang="en-US" sz="2400" b="1" u="sng" dirty="0" smtClean="0"/>
              <a:t>Marie-Antoinette</a:t>
            </a:r>
          </a:p>
          <a:p>
            <a:pPr lvl="1"/>
            <a:r>
              <a:rPr lang="en-US" altLang="en-US" sz="2400" dirty="0" smtClean="0"/>
              <a:t>Rest of French society divided into three classes, called estates </a:t>
            </a:r>
            <a:endParaRPr lang="en-US" altLang="en-US" sz="2400" dirty="0"/>
          </a:p>
        </p:txBody>
      </p:sp>
      <p:pic>
        <p:nvPicPr>
          <p:cNvPr id="2050" name="Picture 2" descr="Image result for louis x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56" y="762000"/>
            <a:ext cx="20915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Marie-Antoinet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Marie-Antoinet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Marie-Antoinet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56" y="3640218"/>
            <a:ext cx="2102443" cy="32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01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Estates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4038600" cy="49560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Estate </a:t>
            </a:r>
            <a:r>
              <a:rPr lang="en-US" dirty="0" smtClean="0"/>
              <a:t>– Clergy</a:t>
            </a:r>
          </a:p>
          <a:p>
            <a:pPr lvl="1"/>
            <a:r>
              <a:rPr lang="en-US" altLang="en-US" dirty="0" smtClean="0"/>
              <a:t>Only </a:t>
            </a:r>
            <a:r>
              <a:rPr lang="en-US" altLang="en-US" b="1" u="sng" dirty="0" smtClean="0"/>
              <a:t>1</a:t>
            </a:r>
            <a:r>
              <a:rPr lang="en-US" altLang="en-US" dirty="0" smtClean="0"/>
              <a:t>% of the population but owned </a:t>
            </a:r>
            <a:r>
              <a:rPr lang="en-US" altLang="en-US" b="1" u="sng" dirty="0" smtClean="0"/>
              <a:t>10</a:t>
            </a:r>
            <a:r>
              <a:rPr lang="en-US" altLang="en-US" dirty="0" smtClean="0"/>
              <a:t>% of land </a:t>
            </a:r>
          </a:p>
          <a:p>
            <a:pPr lvl="1"/>
            <a:r>
              <a:rPr lang="en-US" altLang="en-US" dirty="0" smtClean="0"/>
              <a:t>Paid </a:t>
            </a:r>
            <a:r>
              <a:rPr lang="en-US" altLang="en-US" b="1" u="sng" dirty="0" smtClean="0"/>
              <a:t>no</a:t>
            </a:r>
            <a:r>
              <a:rPr lang="en-US" altLang="en-US" dirty="0" smtClean="0"/>
              <a:t> direct taxes or </a:t>
            </a:r>
            <a:r>
              <a:rPr lang="en-US" altLang="en-US" dirty="0" err="1" smtClean="0"/>
              <a:t>taille</a:t>
            </a:r>
            <a:r>
              <a:rPr lang="en-US" altLang="en-US" dirty="0" smtClean="0"/>
              <a:t> but collected tithes</a:t>
            </a:r>
          </a:p>
          <a:p>
            <a:pPr lvl="1"/>
            <a:r>
              <a:rPr lang="en-US" altLang="en-US" dirty="0" smtClean="0"/>
              <a:t>Clergy were usually nobles</a:t>
            </a:r>
          </a:p>
          <a:p>
            <a:pPr lvl="1"/>
            <a:r>
              <a:rPr lang="en-US" altLang="en-US" dirty="0" smtClean="0"/>
              <a:t>Provided some social services such as running schools, hospitals, orphanages.</a:t>
            </a:r>
          </a:p>
          <a:p>
            <a:pPr lvl="1"/>
            <a:r>
              <a:rPr lang="en-US" altLang="en-US" dirty="0" smtClean="0"/>
              <a:t>Intolerant of dissent, interfered in politics</a:t>
            </a:r>
          </a:p>
          <a:p>
            <a:pPr lvl="1"/>
            <a:r>
              <a:rPr lang="en-US" altLang="en-US" dirty="0" smtClean="0"/>
              <a:t>Criticized enlightenment for undermining religion</a:t>
            </a:r>
            <a:endParaRPr lang="en-US" altLang="en-US" dirty="0" smtClean="0"/>
          </a:p>
        </p:txBody>
      </p:sp>
      <p:graphicFrame>
        <p:nvGraphicFramePr>
          <p:cNvPr id="22531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9787" y="1767681"/>
          <a:ext cx="4035425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4035902" imgH="4529721" progId="Excel.Chart.8">
                  <p:embed/>
                </p:oleObj>
              </mc:Choice>
              <mc:Fallback>
                <p:oleObj r:id="rId3" imgW="4035902" imgH="452972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7" y="1767681"/>
                        <a:ext cx="4035425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2" name="Picture 6" descr="Jaques_Alexandre_Menaret_stained_glas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962400" cy="45720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3429000" cy="5032248"/>
          </a:xfrm>
        </p:spPr>
        <p:txBody>
          <a:bodyPr/>
          <a:lstStyle/>
          <a:p>
            <a:r>
              <a:rPr lang="en-US" dirty="0"/>
              <a:t>Second Estate </a:t>
            </a:r>
            <a:r>
              <a:rPr lang="en-US" dirty="0" smtClean="0"/>
              <a:t>– Nobles</a:t>
            </a:r>
          </a:p>
          <a:p>
            <a:pPr lvl="1"/>
            <a:r>
              <a:rPr lang="en-US" altLang="en-US" dirty="0" smtClean="0"/>
              <a:t>Nobility</a:t>
            </a:r>
          </a:p>
          <a:p>
            <a:pPr lvl="1"/>
            <a:r>
              <a:rPr lang="en-US" altLang="en-US" dirty="0" smtClean="0"/>
              <a:t>Occupied best jobs in government, army, courts &amp; Church</a:t>
            </a:r>
          </a:p>
          <a:p>
            <a:pPr lvl="1"/>
            <a:r>
              <a:rPr lang="en-US" altLang="en-US" b="1" u="sng" dirty="0" smtClean="0"/>
              <a:t>2</a:t>
            </a:r>
            <a:r>
              <a:rPr lang="en-US" altLang="en-US" dirty="0" smtClean="0"/>
              <a:t>% of the population yet owned between </a:t>
            </a:r>
            <a:r>
              <a:rPr lang="en-US" altLang="en-US" b="1" u="sng" dirty="0" smtClean="0"/>
              <a:t>25-30</a:t>
            </a:r>
            <a:r>
              <a:rPr lang="en-US" altLang="en-US" dirty="0" smtClean="0"/>
              <a:t>% of the land</a:t>
            </a:r>
          </a:p>
          <a:p>
            <a:pPr lvl="1"/>
            <a:r>
              <a:rPr lang="en-US" altLang="en-US" dirty="0" smtClean="0"/>
              <a:t>Paid </a:t>
            </a:r>
            <a:r>
              <a:rPr lang="en-US" altLang="en-US" b="1" u="sng" dirty="0" smtClean="0"/>
              <a:t>no</a:t>
            </a:r>
            <a:r>
              <a:rPr lang="en-US" altLang="en-US" dirty="0" smtClean="0"/>
              <a:t> taxes</a:t>
            </a:r>
          </a:p>
          <a:p>
            <a:endParaRPr lang="en-US" altLang="en-US" dirty="0" smtClean="0"/>
          </a:p>
        </p:txBody>
      </p:sp>
      <p:pic>
        <p:nvPicPr>
          <p:cNvPr id="23555" name="Content Placeholder 4" descr="nobility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573" y="1969338"/>
            <a:ext cx="3743768" cy="4718050"/>
          </a:xfrm>
        </p:spPr>
      </p:pic>
      <p:pic>
        <p:nvPicPr>
          <p:cNvPr id="9218" name="Picture 2" descr="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457200"/>
            <a:ext cx="3962400" cy="6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0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73352"/>
            <a:ext cx="4953000" cy="4718304"/>
          </a:xfrm>
        </p:spPr>
        <p:txBody>
          <a:bodyPr>
            <a:normAutofit/>
          </a:bodyPr>
          <a:lstStyle/>
          <a:p>
            <a:r>
              <a:rPr lang="en-US" dirty="0"/>
              <a:t>Third </a:t>
            </a:r>
            <a:r>
              <a:rPr lang="en-US" dirty="0" smtClean="0"/>
              <a:t>Estate</a:t>
            </a:r>
          </a:p>
          <a:p>
            <a:pPr lvl="1"/>
            <a:r>
              <a:rPr lang="en-US" b="1" u="sng" dirty="0" smtClean="0"/>
              <a:t>97</a:t>
            </a:r>
            <a:r>
              <a:rPr lang="en-US" dirty="0" smtClean="0"/>
              <a:t>% of the population</a:t>
            </a:r>
          </a:p>
          <a:p>
            <a:pPr lvl="1"/>
            <a:r>
              <a:rPr lang="en-US" dirty="0" smtClean="0"/>
              <a:t>Divided into three groups.</a:t>
            </a:r>
          </a:p>
          <a:p>
            <a:pPr lvl="2"/>
            <a:r>
              <a:rPr lang="en-US" b="1" u="sng" dirty="0"/>
              <a:t>Bourgeoisie</a:t>
            </a:r>
            <a:r>
              <a:rPr lang="en-US" dirty="0"/>
              <a:t> = middle class which consisted of bankers, lawyers, doctors, &amp; industrialists</a:t>
            </a:r>
          </a:p>
          <a:p>
            <a:pPr lvl="2"/>
            <a:r>
              <a:rPr lang="en-US" b="1" u="sng" dirty="0"/>
              <a:t>Sans culottes</a:t>
            </a:r>
            <a:r>
              <a:rPr lang="en-US" dirty="0"/>
              <a:t> = artisans and workers</a:t>
            </a:r>
          </a:p>
          <a:p>
            <a:pPr lvl="2"/>
            <a:r>
              <a:rPr lang="en-US" b="1" u="sng" dirty="0" smtClean="0"/>
              <a:t>Peasants</a:t>
            </a:r>
            <a:r>
              <a:rPr lang="en-US" dirty="0" smtClean="0"/>
              <a:t> = made up 75% of this estate</a:t>
            </a:r>
          </a:p>
          <a:p>
            <a:pPr lvl="1"/>
            <a:r>
              <a:rPr lang="en-US" dirty="0" smtClean="0"/>
              <a:t>They paid </a:t>
            </a:r>
            <a:r>
              <a:rPr lang="en-US" b="1" u="sng" dirty="0" smtClean="0"/>
              <a:t>all</a:t>
            </a:r>
            <a:r>
              <a:rPr lang="en-US" dirty="0" smtClean="0"/>
              <a:t> the taxes</a:t>
            </a:r>
            <a:endParaRPr lang="en-US" dirty="0" smtClean="0"/>
          </a:p>
        </p:txBody>
      </p:sp>
      <p:pic>
        <p:nvPicPr>
          <p:cNvPr id="24579" name="Content Placeholder 6" descr="LeNainPaysan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1" y="4066763"/>
            <a:ext cx="3448482" cy="2638837"/>
          </a:xfrm>
        </p:spPr>
      </p:pic>
      <p:pic>
        <p:nvPicPr>
          <p:cNvPr id="8194" name="Picture 2" descr="Image result for sans culot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609600"/>
            <a:ext cx="3446059" cy="329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Estate Grievances</a:t>
            </a:r>
            <a:endParaRPr lang="en-US" dirty="0" smtClean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They paid all the taxes</a:t>
            </a:r>
          </a:p>
          <a:p>
            <a:r>
              <a:rPr lang="en-US" altLang="en-US" dirty="0" smtClean="0"/>
              <a:t>Forced </a:t>
            </a:r>
            <a:r>
              <a:rPr lang="en-US" altLang="en-US" b="1" u="sng" dirty="0" err="1" smtClean="0"/>
              <a:t>corvee</a:t>
            </a:r>
            <a:r>
              <a:rPr lang="en-US" altLang="en-US" dirty="0" smtClean="0"/>
              <a:t> </a:t>
            </a:r>
          </a:p>
          <a:p>
            <a:pPr lvl="1"/>
            <a:r>
              <a:rPr lang="en-US" dirty="0"/>
              <a:t>forced labor exacted in lieu of taxes</a:t>
            </a:r>
            <a:endParaRPr lang="en-US" altLang="en-US" dirty="0" smtClean="0"/>
          </a:p>
          <a:p>
            <a:r>
              <a:rPr lang="en-US" altLang="en-US" dirty="0" smtClean="0"/>
              <a:t>Only nobles allowed to hunt </a:t>
            </a:r>
          </a:p>
          <a:p>
            <a:r>
              <a:rPr lang="en-US" altLang="en-US" dirty="0" smtClean="0"/>
              <a:t>Ancient </a:t>
            </a:r>
            <a:r>
              <a:rPr lang="en-US" altLang="en-US" dirty="0"/>
              <a:t>régime </a:t>
            </a:r>
            <a:r>
              <a:rPr lang="en-US" altLang="en-US" dirty="0" smtClean="0"/>
              <a:t>did not make “</a:t>
            </a:r>
            <a:r>
              <a:rPr lang="en-US" altLang="en-US" b="1" u="sng" dirty="0" smtClean="0"/>
              <a:t>enlightenment</a:t>
            </a:r>
            <a:r>
              <a:rPr lang="en-US" altLang="en-US" dirty="0" smtClean="0"/>
              <a:t>” sense</a:t>
            </a:r>
            <a:endParaRPr lang="en-US" altLang="en-US" dirty="0" smtClean="0"/>
          </a:p>
        </p:txBody>
      </p:sp>
      <p:pic>
        <p:nvPicPr>
          <p:cNvPr id="25603" name="Content Placeholder 5" descr="threeestat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3803650" cy="4213709"/>
          </a:xfrm>
        </p:spPr>
      </p:pic>
    </p:spTree>
    <p:extLst>
      <p:ext uri="{BB962C8B-B14F-4D97-AF65-F5344CB8AC3E}">
        <p14:creationId xmlns:p14="http://schemas.microsoft.com/office/powerpoint/2010/main" val="19825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Causes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Enlightenment Ideas</a:t>
            </a:r>
          </a:p>
          <a:p>
            <a:pPr lvl="1"/>
            <a:r>
              <a:rPr lang="en-US" altLang="en-US" sz="2400" dirty="0" smtClean="0"/>
              <a:t>Inspiring new ideas from Enlightenment philosophers</a:t>
            </a:r>
          </a:p>
          <a:p>
            <a:pPr lvl="1"/>
            <a:r>
              <a:rPr lang="en-US" altLang="en-US" sz="2400" b="1" u="sng" dirty="0" smtClean="0"/>
              <a:t>Great Britain</a:t>
            </a:r>
            <a:r>
              <a:rPr lang="en-US" altLang="en-US" sz="2400" dirty="0" smtClean="0"/>
              <a:t>’s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government limiting the king’s power</a:t>
            </a:r>
          </a:p>
          <a:p>
            <a:pPr lvl="1"/>
            <a:r>
              <a:rPr lang="en-US" altLang="en-US" sz="2400" b="1" u="sng" dirty="0" smtClean="0"/>
              <a:t>American colonists </a:t>
            </a:r>
            <a:r>
              <a:rPr lang="en-US" altLang="en-US" sz="2400" dirty="0" smtClean="0"/>
              <a:t>rebelled successfully against British king</a:t>
            </a:r>
          </a:p>
          <a:p>
            <a:pPr lvl="1"/>
            <a:r>
              <a:rPr lang="en-US" altLang="en-US" sz="2400" dirty="0" smtClean="0"/>
              <a:t>New ideas changed government and society in other countries </a:t>
            </a:r>
            <a:endParaRPr lang="en-US" altLang="en-US" sz="2400" dirty="0" smtClean="0"/>
          </a:p>
        </p:txBody>
      </p:sp>
      <p:pic>
        <p:nvPicPr>
          <p:cNvPr id="6146" name="Picture 2" descr="Caption that reads, &quot;The French after seeing the success of the American revolution&quot; above a pic of the fat renaissance painting of a child saying &quot;Oui&quot;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r="2795"/>
          <a:stretch/>
        </p:blipFill>
        <p:spPr bwMode="auto">
          <a:xfrm>
            <a:off x="5660571" y="609600"/>
            <a:ext cx="3331029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276600" cy="315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2613</TotalTime>
  <Words>771</Words>
  <Application>Microsoft Office PowerPoint</Application>
  <PresentationFormat>On-screen Show (4:3)</PresentationFormat>
  <Paragraphs>113</Paragraphs>
  <Slides>24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Microsoft Office Excel Chart</vt:lpstr>
      <vt:lpstr>Chapter 20: The French Revolution</vt:lpstr>
      <vt:lpstr>Causes of the Revolution</vt:lpstr>
      <vt:lpstr>PowerPoint Presentation</vt:lpstr>
      <vt:lpstr>Causes of the Revolution</vt:lpstr>
      <vt:lpstr>The Three Estates</vt:lpstr>
      <vt:lpstr>PowerPoint Presentation</vt:lpstr>
      <vt:lpstr>PowerPoint Presentation</vt:lpstr>
      <vt:lpstr>Third Estate Grievances</vt:lpstr>
      <vt:lpstr>Further Causes</vt:lpstr>
      <vt:lpstr>PowerPoint Presentation</vt:lpstr>
      <vt:lpstr>First Events of the Revolution</vt:lpstr>
      <vt:lpstr>Tennis Court Oath</vt:lpstr>
      <vt:lpstr>PowerPoint Presentation</vt:lpstr>
      <vt:lpstr>PowerPoint Presentation</vt:lpstr>
      <vt:lpstr>End part 1</vt:lpstr>
      <vt:lpstr>Creating Creating a New Nation</vt:lpstr>
      <vt:lpstr>PowerPoint Presentation</vt:lpstr>
      <vt:lpstr>DECLARATION OF THE RIGHTS OF MAN WORKSHEET</vt:lpstr>
      <vt:lpstr>PowerPoint Presentation</vt:lpstr>
      <vt:lpstr>Formation of a New Government</vt:lpstr>
      <vt:lpstr>PowerPoint Presentation</vt:lpstr>
      <vt:lpstr>PowerPoint Presentation</vt:lpstr>
      <vt:lpstr>PowerPoint Presentation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Hannawi</dc:creator>
  <cp:lastModifiedBy>Dawn Hannawi</cp:lastModifiedBy>
  <cp:revision>14</cp:revision>
  <dcterms:created xsi:type="dcterms:W3CDTF">2019-12-17T19:57:01Z</dcterms:created>
  <dcterms:modified xsi:type="dcterms:W3CDTF">2019-12-19T15:30:18Z</dcterms:modified>
</cp:coreProperties>
</file>