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66" r:id="rId3"/>
    <p:sldId id="267" r:id="rId4"/>
    <p:sldId id="268" r:id="rId5"/>
    <p:sldId id="269" r:id="rId6"/>
    <p:sldId id="271" r:id="rId7"/>
    <p:sldId id="272" r:id="rId8"/>
    <p:sldId id="257" r:id="rId9"/>
    <p:sldId id="274" r:id="rId10"/>
    <p:sldId id="262" r:id="rId11"/>
    <p:sldId id="260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A0C8B-64E7-4F43-8A4E-6C41A0FBA23C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EEE27-638B-4C7E-BA17-4489577CA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8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Gro55ke4dA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EZqarUnVpo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XmWc5BIhZH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(): </a:t>
            </a:r>
            <a:r>
              <a:rPr lang="en-US" dirty="0" smtClean="0">
                <a:hlinkClick r:id="rId3"/>
              </a:rPr>
              <a:t>https://www.youtube.com/watch?v=RGro55ke4dA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EE27-638B-4C7E-BA17-4489577CA6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40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(3 mins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Summary of the French Revolution (In a Nutshell)</a:t>
            </a:r>
            <a:r>
              <a:rPr lang="en-US" dirty="0" smtClean="0"/>
              <a:t>): </a:t>
            </a:r>
            <a:r>
              <a:rPr lang="en-US" dirty="0" smtClean="0">
                <a:hlinkClick r:id="rId3"/>
              </a:rPr>
              <a:t>https://www.youtube.com/watch?v=VEZqarUnVpo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VIDEO (10 mins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French Revolution In A Nutshell):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>
                <a:hlinkClick r:id="rId4"/>
              </a:rPr>
              <a:t>https://www.youtube.com/watch?v=XmWc5BIhZHY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EE27-638B-4C7E-BA17-4489577CA6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9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CEE1-43A1-4B53-B95A-3C03F5BAB0D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E989-C520-4E98-9587-EF06FA4463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CEE1-43A1-4B53-B95A-3C03F5BAB0D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E989-C520-4E98-9587-EF06FA446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CEE1-43A1-4B53-B95A-3C03F5BAB0D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E989-C520-4E98-9587-EF06FA446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CEE1-43A1-4B53-B95A-3C03F5BAB0D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E989-C520-4E98-9587-EF06FA446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CEE1-43A1-4B53-B95A-3C03F5BAB0D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E989-C520-4E98-9587-EF06FA4463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CEE1-43A1-4B53-B95A-3C03F5BAB0D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E989-C520-4E98-9587-EF06FA446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CEE1-43A1-4B53-B95A-3C03F5BAB0D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E989-C520-4E98-9587-EF06FA44635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CEE1-43A1-4B53-B95A-3C03F5BAB0D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E989-C520-4E98-9587-EF06FA446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CEE1-43A1-4B53-B95A-3C03F5BAB0D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E989-C520-4E98-9587-EF06FA446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CEE1-43A1-4B53-B95A-3C03F5BAB0D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E989-C520-4E98-9587-EF06FA44635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CEE1-43A1-4B53-B95A-3C03F5BAB0D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E989-C520-4E98-9587-EF06FA446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8F4CEE1-43A1-4B53-B95A-3C03F5BAB0D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76EE989-C520-4E98-9587-EF06FA4463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mWc5BIhZH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f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Gro55ke4d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Republic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Chapter 20.2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11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Terror</a:t>
            </a:r>
          </a:p>
          <a:p>
            <a:pPr lvl="1"/>
            <a:r>
              <a:rPr lang="en-US" altLang="en-US" dirty="0"/>
              <a:t>France started over with new constitution in 1795</a:t>
            </a:r>
          </a:p>
          <a:p>
            <a:pPr lvl="1"/>
            <a:r>
              <a:rPr lang="en-US" altLang="en-US" dirty="0"/>
              <a:t>Voting limited to property owners</a:t>
            </a:r>
          </a:p>
          <a:p>
            <a:pPr lvl="1"/>
            <a:r>
              <a:rPr lang="en-US" altLang="en-US" dirty="0"/>
              <a:t>The Directory established</a:t>
            </a:r>
          </a:p>
          <a:p>
            <a:pPr lvl="1"/>
            <a:r>
              <a:rPr lang="en-US" altLang="en-US" dirty="0"/>
              <a:t>High prices, bankruptcy, and citizens’ unrest continued</a:t>
            </a:r>
          </a:p>
          <a:p>
            <a:pPr lvl="1"/>
            <a:r>
              <a:rPr lang="en-US" altLang="en-US" dirty="0"/>
              <a:t>Power vacuum </a:t>
            </a:r>
            <a:r>
              <a:rPr lang="en-US" altLang="en-US" dirty="0" smtClean="0"/>
              <a:t>developed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162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French Revolution In A Nutshell</a:t>
            </a:r>
            <a:endParaRPr lang="en-US" dirty="0"/>
          </a:p>
        </p:txBody>
      </p:sp>
      <p:pic>
        <p:nvPicPr>
          <p:cNvPr id="8" name="Content Placeholder 7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09600"/>
            <a:ext cx="5332815" cy="3943423"/>
          </a:xfrm>
        </p:spPr>
      </p:pic>
      <p:sp>
        <p:nvSpPr>
          <p:cNvPr id="6" name="AutoShape 8" descr="data:image/jpeg;base64,/9j/4AAQSkZJRgABAQAAAQABAAD/2wCEAAkGBxMSEhUTExMWFhUWGBcaGBYYGB8dHhseHRggHR4hHR4YHSggHSAlIBsfITEiJSorLjAuICAzODMsNyguLisBCgoKDg0OFxAQGi0dHR0rLSsrLS0tLS0tLS0tLSstLS0tLS0tLS0tLS0tKy0tLS0tLS0tLS4tLSs3LS43LTcvLf/AABEIAMEBBQMBIgACEQEDEQH/xAAcAAACAwEBAQEAAAAAAAAAAAAEBQADBgIBBwj/xABFEAACAgAFAgQEAgYJAgUEAwABAgMRAAQSITEFQQYTIlEyYXGBFJEjQlKhsbIVJDM0YnJzwdEH8EN0gqLhF1TS8RYls//EABkBAQEBAQEBAAAAAAAAAAAAAAABAgMEBf/EACwRAQACAgEDAgUCBwAAAAAAAAABEQISIQMTMQRBFCIyUZFhcQUVQqGxwfH/2gAMAwEAAhEDEQA/APo3g5F/AZT0j+7w9h+wMONC/sr+Qwp8Gf3DKf8Al4f5Bh1WC0r0L+yv5DE0L+yv5DHeJgU50L+wv5DHnlr+yv5DFWcz8UQuR1W+LPP0HJwpzHiiIV5aSyWa9KaRdXWqTSL+Qs4B35S/sr+QxGiX9lfyGEf9ezCtpCZdSPSzElvuukH94++PYPCbEVNm5nur0nSPtyR9iMDgT1DrGVgFyyRKPt+W2FieKY5GCw5dpLF/DVj5BVY/c0MNsj4SycTK4hDOpsPIzSMD7gyE0fph0EAN1ueTgjL1npCuiCCFTuWkBYj/ANK1Z+/3xa3Sc5qJ86Fl2oLGsde96lkv92NLiYDHTy5vLtbwpJF3PpJ523VFrvyD9cOOnZyKdQyAC+xUAj3BHuDsfbDd0BFEWDyMZXxB0Tyg2agZxJGC3liqehwb3479uONsA/EC/sr+Qx75C/sr+QwN0rPLPDHMhtXUMPv/APOK851iKK7JNGjpUtR9tuT30iz8sFTrcwhy80yopaOKRwCNiVUkXXbbHyDK/wDVnOy6vLyEL6RbaUdqHuaOw+ePqPiTOB8hmioajl592Ur/AOG3Zqb92Pi/gHxFFBDKhMUL+XIS7a7lJ+EGiBS8Up1GzVb37el8vps+pHS7mUTEVz7/ALc/i/wz/VEXQ/8A+suZ/wDtMt+Tf/lif/WXMf8A2mW/Jv8A8sYtMoc9nCmXjSLzW9KBjoX7kXX27gAcDHn4X8FnNGYiSXy2IZCx0NyOVFkA78diCORj7XY9J9GkdzXbS/m/zXnjzTleXn2bzM/9Ws7HQkyMKahY1I62PcWdx88fYulMJYIpCigyRxuQBsCygmvzx8G/6h+IIcxHEgMczeXGRIC+qPY6hRJBDbbN6gRve1fZfA3UhLlIh3SKMWO/prv3tSMfF6vz+m6fUnpdvKZm4/7z+a/DtH1TF2ffh1/ZX8hieSv7K/kMWaseXjxt0r8hf2R+QxPIT9kfkMWXiYFKxAn7I/IYT+I0kQB4UvQrllCjeivy5q6w8vEvAplc9FmogCtSklLAUAAAgbemyWsfbXi0x55rISFQSaDKCR7bL255PtjS4Ez3T0lILarHBViv8DgzTLHOzjnRalgwCxiuaokeo8H4QAPc7Fx0rNek+eYtQVCSoH61nivmB9r74Ii6HCpJAI1c7/8Af78df0PHv6pN+QZGo/b2wKHJGhAIC0RY2GJjjKQLGCFvc2bJJ4rv8hiYilfgw/8A9flP/Lw/yDDjVhD4Of8AqGU/8vD/ACDB3U+qR5eNpZW0oos9z9h3ONKu6h1KOEW552CjknsAPfC/I5fNZks0xOXishYk/tGHu7j4b9hR+mJ4X6Wzn8ZmR+ll3jQ7iFD8Kjtqrdm9zQ2xpWYDnbEZtn8n4NyyNqPmSN7ySMfz33+94e5fLog0oqqB2UAD92Fc3iTLrmGyzPToiu7HZEDGlDMTQY0aXnbAnWvF8MAOm5GD5dTp4HnsVRtXBGxusEaPHjNQs7Ad8fOPD3ibPtm8vHLLDMmY84vGkWlsuIyVstZsahp35xpP+oUMr9PnSFWdyq2i/EyaxrC/MrYxBb0bxfl81M0UIlYAEiXy2ET6TTaJKpqJr+GE8XjeYmNmy8YilzTZZNMxMuoOUJKFACAQSabYb4C8RdTaeCKLpxzMcoA0xJl2Re1CV5EARF70bPAxOmeFGy+bbNPLFHJ+Id1tr1RSRAyIFY0hEgLBh2G+AHj8RZuTIZvMHORB4tJKQxjVAFchwwctqYqDV+3zwP4q6g8TZQmfOgvl5kTQQJGnVkMYeNbQsQx2IqsXxxZOOaaI56SSOd98smkRhc41KxNW4tr1atrGww08LS5WGRURMvDHJJMuWUljLIyEI725OzaeB7L74DV9BWcZaH8SQZ/LXzSONdb1W3Ptg1hjrEwHy0dGIzEmVh88+U7MC87pEgf1AKsban2avUa+WNX0HoQy/qLa33rYBVvnSABuf2jZ3O+J1KHy+oRyXtNC6Ef4kIYf+0t+WD8wz6D5da+2rj71itRDN/8AUDqROUzEUciqRHIJC2oCtF6QaqyD780O+Pzdj9IZTw9N+IuV1aC9RXaiwOrgi7LbsSd+1YZdQ6tBFYURsQpJAratq2B3vt7A4+h6H+IfDY5RON3+tMdTC/d+efCXiBsnLdv5TFfMVKtgpsc77b7Ai+DtjnxT19s3Lq1P5alvLV6JUM11fNfIk1wNhja9Y6TDmMw87kM8rBwqMFjVRtRNA3tz/wA4YyAyOiemIg+kAqToCjcs4PY1W/PG21/mPp49R8T2vnqrv+/jzXF+a4Y511vh8fx+hfD/AFxIIYhFBaeREWK7M7aRxqNVyfURsbGFnXIGsM6EIAAoDUW1bmyhB27iv4YmWnYEhgQGjtUjK0qm7pQbK/Xi/pjl6/8AiXxMYxGNV+t/6MY1aiPxNJcZaONVkNBPMBeiupWYj0qPer7b4Jk8SChUUoYmgGAC/XWCRVb7WaHGMl/QQ1D9EZByD8CAGvYlje+xPtjifw+G0JJLKg3YrGCRWv3AsbGuRz7Y+bvLezX9N8SpJqVlIdSRSeoN81I4Htqq8NF6hEQp8xfVVWau+NucYaMEqqHzVAoaFXT6V92PJB2NnbfHU9FWUhOACQT6PbUyWDR7bY1Ga7voF4514wsnXJAVk81yVZQF0lYyL0tqJ3N86iT8hjU5TqkUraUazp1cEWLqxeNxlEtYzZjrGJrGKrxMaaXaxjzWMU74mC0vDjExTePMEon8IH+o5X/Qi/kGBOv5dczmcvl23XWGZfcL6jfuOBXzwT4QP9Ryv+hF/IMW5SMf0gp7iNiD9RR/lwSfDVDCfxX0Fc7l2iLshsMkimijrup+YB7HDjExlh8M6T0+WVfxOYyzZ4/icyM3ClavNUBIiVJFoBqNdtQw46R/0+zX4XLKSkZLIcwjklkSPMGaMKRsWUMVI/xfLH1LKdPiiLmONUMjFnKiizHkn3OML1HqmemjmjVXYw5x45hl6WXyQmpNGs/E1rZu6JrFDjpfgxIcw2YVyrtNLJ6ABqSTfy5LvUA3qBFVgh/F0O4CSMVzJyx2qpNOrufhPAPckYP8O9ZjzcIljDhdTIQ40sGQ6WBHuCMYzrHgpps5m5U8xXPkT5dy5EQlWg1qvLfoxZrhsAb17xNLJAjwuYRJljmLChpFEcieaBYK2I2bsdxhT0OITSRZ9ojMy5l4GdkPmNE6hUkeMD9GymroL6SWoXjRZPwokMjTSzExBJwsRoLGJiGl9Z3K3dXVA47Xr3TsjlkkjkQwMyReZGfMF6aUuwJOyjk9hgM1mv8Ap4+YCA1C0MbwLLy2mOTVl3UDkaSVZWrgHtjSweDQGXXmZWiWQTCGkC+YG1khq1hdfq0aqv5bYW9Q8fkfi4440EsE8EKan9JE1BZGNClveh+e+M540zGcd1SaYRy5KSGRsxBqVDHOSgZoy2xRlFizak/TAb7NeNcpGaMhKrMIJHAOmKQjYOf1RtV8XhQvXM7moZp8tXlpm0SIKBqkhjkCzElzW/qqq2GAvBnhGbLTSpmFWaLNwlpzsU84SN2PIZXsbbVh90Hwr5WQORzDeZF+kVdNqfLLkqpIN2AecAb4s2hWYD1RSRsvztghH3VyMWySKoJJAA5JNAfUnCfreZMsseTiA8uMxtIx3oJpdVHzvTufcYF8WdTEa+USFEqsGZkLCqOwArc+54wajgJ1nrqz64YZI/LKODIQx9S1sjAhWO/YnjCLq0TmlDw7EalGyCkJLMAfVexo0LH1urNMTpTz1mawAqLXYA7knbb+H0x3kOoapNJpCwFKV8xjYuzQFbAAUccMspmXOcrcdIJIoeWAP/E0k6zuVZUIpQN7G+17cHFkeWy4IDMwVySSsRBIYGn1kaQCa4rF2XzEYbVIWVvRpVQAa1EPYs1dEUT2xZk6EjkhigYizvYBGkWTZqifocZRM7BGx9UUiNa0qapGYtV7gaRd9z37YuiREjAjRoC23menUQa2I3+dEmx7Y7ciVz6mXgnSRZr4bvivfHL5SNpty7MTVKS1E+5sKt89u+2ID+kZ8KF2cgqKJUnY7KSVBAuxziSTapHXUVb1aTYG2jZQjC+aJ2398WdLiZCySmmXSQoogoDYN0LFjcDg/XHTzxCR/WAxBsWAQaBB97AH5E4sAaNCr6aMutQVLqL4NknbsB88VwLMdWpdNKCCUFjuOWI07HdVvBI6bbIVkkVgGYHTV3sa9gDvxgeE+tY5XkkdVIKIpCr3BJHxC72JrfEHURZtTAFUQAgkhjqU3V2SRfuAcD5VzLMrpmRqVdARh5Z3YOwHNp6BuPfnescnPTEqXijQelQo9W/N7gKNttuPnWLny7EsSqSSWRoZixo7VQUAC97+WNYzQ0eQ63DLpp11OWAUNe6kg/ykj5YYXj5zJ+JCxxiNYYiy/pEFFFWgzDa+PcdzjRDrmYRS5jSaMazrQ6DpUkWVaxe3Y47xnEusZ/dpdWPA+KoZNSg8WAa9rF49xuHRar4mOLxMKUo8I/3HK/6EX8gx7mZDHnsrL+o/mRN9Wop++xivwl/ccr/oRfyDFvXsiZoWVTUgIeM+zqbX9+33xE9mtGPcK/DnU/xEKu2zjZh7NX8Dz98F9SeVYnMKK8oHoVm0qT8zRoYy4iMZfOdOjglzuYlzAigzCRh99BRlXQXD3sSNI47DGarqGbHUYZszomhi0pFACq2yh0kV71m9JTf54R/ips6fOeJIkz+TeKFhJrJlg/SIW2GkkqwrnbfjAfV/DiwDKxfhqMOn0Edx72dySd7PPOEGT6hI+cmSTOAPC0nl5NVVdaBAVZibdxTjihf0wX4H65JmYlEkUwKohMskXlrIx5CLd0vFkb8496v4bmkzLTwZn8PrjVJCsSs50kkFWfZdmrg9vbFGWMUea6f56SNmJpTA+ZhMpJZY5Q8sSxk0tDUukAWAAbwBmuip1AZ98nlmjhaCLQGTyxLmI3Likaq9NITtd/LH0jI+HMtFIJlhj8+qMwQB22okkDcnvhozAbkiu5JwHzvo3/TdY53kZry08ASTKSDUV7hQ4bhDwdyOL4xq+geFsrkw4hQ3Jp1s7F2bT8ILOSaHYYpz/jHKoSqMZmBorCNVH5t8I+5wsfq2fzG8axwRngn1P9fYfSvuMFiLajqHUocuuuaRY192NX9Pf7Yx2d8Xz5pvK6fGKPOYkGy2NiF/5Iv274sy3huPVrnd8xLv65G9+wVdgvy3w6jjCilAAHYbDGtW9APQeljLoQW1u5LSSEUWJPt2H/774y3X5C2YeOVw1WVp/hX4qKityK+LnaucPPFHVPLiOh9NnS0q7+XuL2F+quARjOjqC6JZlmjbWQbcCyEUKTQrvtXyPyxzzmuGc54oJn8ky/pC/cEOzA0G49K7aavuDj3Jyo8Y0rF5oNlx6fVqpdxdqN9j9e+Bel5V2QSUZCAuxTjnSCXaiAeKw0YkadcKxllC2AL0tZDHSaXdK5OODk7y0SgxHz3eZ93VfLYqP1goPHOw74tly866L2V/hLMp2a69Ma0OKO/fjAuUnjEYkWS5Rrp6JrbYXVd6+mBJVMgLyO5W3KgnTQ1H23FgAnANoo/U1x6gzKGYHSVANFdt/ffvd4LREjakelDk6LsaTdCie+378CRdPqECORkvcBVVTZ97GoX33vHD5RIyHYiNm+IKb1k9229R7Xz/AAxAwecSuC5G1/EKq9tj88exZdC5qPbzFIkjO6raggMlMLAN798W9MyERUeqVCg1am77Hcaxf7hiuTqyGJtMpe9hJt6b99O4rn3wA/U5hBqBE5VWtDqLCjsAN7+VHDxM5EAoLAFhYU/ER815wlaUMsjRzDTGEIJskkuQBqBBAob374L6VKmqRTpcMNVgHUG4G+omtj9/ri0Lc/HqQMqL6SbjYVqIPeuCORzgIT6BJpURCtmsDcijtW4+Z779zgXNSOsriQSEMVEZGyih8TFBZrk/w2x40QhU5himYJKiMEUxN7aNNhD3vmhviC7JZAPRjeTSNj6tIvbkXfH05GFuVEA9E2YfVqdWRDbAEluQCSN9+Ni2HEroEVpY/Md30lLshT2OqgSq32G42wFNn0l0Qqpg0M2mUrp42NKRRHuPfGoB/Tc9BlZSjHyY3RTpk9I1jaxZs6lrne1+eNFls5HILR1YbbqQefpjMHqVEx6wzfEJHBOuloelQAObAvc8YrjziZf1GaZ3La9Ok6bOxRoxVcUCSdgDe2O2Obpjm2OJgfIZwSoHUjf2N0e4vvWJjq60XeEWH4HK/wChF/IMNi2EvhQ/1LK/6EX8gw1vCPCwTTyPk5zPENUcleZHe3eyvYN+tXBtuDWNrks6kqhlPPbv9xhE6g7EWD2wrm6UyU2XkeN1uvVYomyAWDV8gQR8t8ZmGcsbab+hI/xZzYLCQxCJgD6WUNY1DuR2wRlOlwxKFjiRFUkgKoFE8kfM++MxH1vPKCohDsOGkKKrH/NG1/8Asxac9n3A1Pl4fcIjSEfRnIW/qpxKljWWpmlRAWZgAO5NAfc4Q/8A80yhbRE7TP2ESMwNf4q0/cmsI8z4dWWjNNPKwbVqZ/3aVAUD5AYaZTKpEKRQPf3P1J3P3xaajD7gM313qUjEQ5dIV7GUgt9fSSAflR+uAT4Zec6s9O05/YJPlj6Jsh/9SnGjBxMapqMYUZbIxxgBEAA42H7vb7YKvHN4hbBp2GwD1trhdRMsTUDqLVQB372AeLwVeMh4jzFZlhK/lwCNGJDAMx9YCjvuTx8hiZTMQzlNQXSZdJApCKKYANq9C33ckWx39iBfbcijqkUcbRsZA8wJ9CgaSpHxCtgO4PJ/h3mXQFqzDuxEdoWX1GgWAGgEhb0/MA7YI1TMqkRxOCzsHA5pa3s3WkdgePnjzTzLzyKRJXjYw5ihHoVmuyQx4J+98YBzfTNRAMrF419A3bYgkiuf1bwEenzKkjM7aJCxZQFAO9VVE3Ve1Yd9FVIYmMTBWshqANnTQNG9tJ/jjKLIumRqKkjDyeWWoH4gCAdK7EAWPTfJN4qjcmmOkOWD059J01QJNnsL+eKct02aV3HmNKYwFkUspIBo2qr+r799qo4JlzkQlUOGeJF0B9JstpF1w1fCPV3vCQxkkeSPzGgJZ2NtG9FVUUACOxNm/n2wJkM3CjEorljasFXWwFb63HFEbbn4eMD5eeKZmVozDEAD5gTSTvVFmsgcbgc98enqrSXHDaxCw0ijRqP+DuD+0RQ77G8Bb1HqUjgWgFGiytqJU7HSK7jffjEhyseZ81mRVUFQdSL5mjT2Ykhbs/cdsUZYxoQoOpuyrbV+V7998WS5NpXDLGWK1q3oADgXwW+Q4vcjEiQT07oyKrCAAgMaZmPq7jsdjdbVixIdIuRxToCoVSNqsWQex9O+1884GicOxKSsgOzAbHbnnn60e+LJM8sTLo0u6oaQbsQf8inckdyP34AiDqCGTy4NMig/pCtBAPp2Y962wHkOnq7pJFCkRb02zEi9+wB32ob4tGe8tF1plyyg2AWLEk3wsZJP0v64Ly0kkkZ1QlRqJonSQLugB6tQ+2ArmyrKodpAHR+QoFGiDt+sQD98d5rKPaaAZoiCpQGj6jZbsDvv8v4e5jKMxRlNlnFtd0tG92v5YMEmmh5iBv1UYaSRuL59x2+WKBhGGREAVHBU6GHp1DYH03R7kDvfzxz07qU7PLH+jZo9LekkXsRtsduR23xwMgAzs/mE6y2zsF3APvxf8MBZxnklHlIEbi4zTlB7kECr4BPOFhz0/ITRBo/MoWWFx3YcluSfcnbtiYVxGrvMlflLV8ng8MPmLxMb2a2kd4SP9Ryv+hF/IMNrwm8Kv/Ust/oRfyDDTzMeqHqiOFt48vFfmYnmYLqsvExUX+WPfMOBEO9WJeODJjzzDgUtGPQcU+YcTzMVaWk4mrHBfCTxh6soynhngUj3BnQEbfI4iT4PJZgqljwBZ7/uG5+mMb4oPnsdaGSJVsKDYRiKVnCHckkUu/0BGzNvDXSv6Tbp5yNl8t5/mGVqSn0BUW/Sdi2sEG6+2dzPS8k/TM9mMrl2gnyM0kazmQvJIYypLOT8QcNupBA7cDHPKbcMs7eZnMONo4hDeg62IZ12AJ/yEdjY++OI0W6ilEugMzOLAJO2kEeokk9tu1YadU6N0/K5jI5SfJ/i5c4AJMzJI2uyVW0rgAtdKVCqMcReEMlG3VvxKNmEyao0ZLkSLGIPN0BgRv8Aq2d6rfHLRypTm8vKB+HePSSFKaXvTfOle5oC7BxeOhzlU0aI1UkesXqP+MVYsbjgfwwP1DouWkg6XmsnGck2cmSGTy3J9EiPq3OxcafS9XZ3w6zPhrpX4mTKPHl1IjvzFzMhzeogG2FXVNdliONqNB2yg2Y6e4KxK/6TcAxUKU7kkE2RvXI+WCRchXzFg18WWZNks1RUUSaveth2OMp0jwzDm+muMqtZ7LZryHmQnU6GTy9RBPBjck/NDhrmenxQ9SlXIwhUy8QhJDE/pZBqY+omyq6R9S3PZONQULyEqfBKjpsdcwslq2CqQKUNY3+EfUg466hllCR1J57Mx9I0EaQPVZFCh/GsA+FOlZDMQOZfInzYnkjCZuVlUIjlVEQqvgUHUqne74oWdF8DZVuq5rLzZTREMskkcfms4BZypaNtmANVTcEHtWGhQ3LdYiCtHloTJfIrSEeq5ob+4/5OPBFmY00WjrV+VZAPcrrXgH/u8I48plcz0qTPZHLtkJ4JliVi5Osa0U+Zez2JP1gSGBF83pc74Z6bBmIctNHl5C8ep5psy4zTH1AMiqt1a/qsoHqobbztlKps4pYfikpNgoB9Cn2Gjlf835YozHXkjhlaLL6Ei13OUK7KOwoFvbfY13OF3T/DmTGX6rLmVfNDKzEo5kZXMaRI6pqB9vSWq+Tjjr/TMjGnSM7HlAkealiEmVDny28yP0luxZCbuhfB+V7ZRh0TOyyGZBFL55jQuJozDWosA2lgtj08j2OGObY5gBvNm1GtaxKVWwa2NCuK3JxT40mVutZdI44kmjRZGlaWmlRllURLHXqo21jjAyxRTJ1DM5lGmhyQbRldZVGbR5rs2n4wdQUWCAATRvEnDmiuTTJeZGSqKiwxruGb9Ymz6gKBAF7bb/PEzWbYxufwz2Qp9YRhutjbUTsCDVYyvUOg5SfK9PzkEP4dMxnIYZ8srkxSKZyhoGuSlgqFtWN40OX8OdLbqc/TvwR1CATibzW9O6ppjF2nIbUDZN+ww7ZTvp2ZGjzYlZ0qpFCIiKdjY2Gpq7AtscFTdSicFUY77EoNx8gtWT9vfGV6H+LXLQzxnzKLo61u2iV0L9xqNDf99Y0EE2YUPJJExZtDBY1FLV892Y9yO3tjnMIYyLLIFIZSoFKDqjIrmwt/L2qseYqy+ane2ji0qd6l23+XBxMLkU+Fz/U8t/oxfyDDO8K/C/8Acst/oxfyDDOse+HviOHt4mrHmJg1T28S8cnHoOBSXj28eXiXilJj28c4n3wKdXgHrWSM8LRq4RiUIYrqAKurixYvdfcYLwF1mVlgkKkg0N15A1CyPnV4k0kxwysucza9QfOvmolmWIQJeVNMuosQVE1IbqiW3B4GA5shmocvm8sM3l3hzDvLOViLEPIF1BCHqtgBg/PdUy5SVQJpmBXy2ZnenBNj0g1e3YfbGfEMmYDGKKth6TY73Y1EkkVyB9u2PNOX2eGZ54Pst1zqkEaRRSQyKgAjM0WqSJKr4tQuuNwSa74XXnY4czWYV1zynzmaPUzalKEqdShdm4AoAChQwQvR5kQZcTGZmq1RCQdrKh3IW6FHjbDT8NFSCSIG00qoazqK0t0a53/PGdpS5ZfNjNtlctlWlXysq6vGVjKOHUHTT6jfx7HSO2NPH1/qboWjzGVDaNJnaALLt89Wn53pAvtgfrESw0tBJOSkdE0exvcsAe18jjHuc8Po8Q1u5o2NT7FSB6SOBx7Ym8lqfAniLLdPjeeWeR5mRolywgZdemV3R2lYaXZtZYuSANZvjBvh4Rwo7Zs+bLJI8ksacF3NkmuVB2BJqq2x5luvoJHRogGMZRN/nvppSTew29sGxZ+JmeQQaW9K6HsC7omyK79hhOVwWX5SfNQa4g8Ay5kZ0inh84Bixa4gGVjZJauxJoDjBfh/xD5HUJcxnJJnaTLrHqGXchSJLCKkSsUADX6iTZ5x2YEh1MssasrDVGAA5Q7jSzG2o9q7HC/K5iV5vLyazzMtyEL5YFaq5zGm6Y9rwjKbLcdSzOfzuThjzl6ZAGeBYPJ1ENsZX1k0GpqVU3rD7IT54lUXOQMUBCzT5YNKihfUdSyKCO24s9ydzijofW3zMYk9H6RKJdwJF3YWVC6Dv2BHAxXJnYPLEkj+UlJrdUXe5AhGymyCf38Yu02XJXnOk56DL5qP8UjpnGYya4iZXLIFOmmAWwL0gUo+mOH6RmJoMpBNml8rK6TEEh0uGWOkJZnIJXY/DvWHqdUyT2BmvN0AAM7EMNV7UQpLfY2NOL+nZPzjW6gfFYIN9jR4vGZyyLkJnMjPn3hbM5iFvJJK+XCYnY6Su7+axoaifSKvFqZKeFw2TzCJIVEbxyKZEkRQdIajytmitbGje2CFgkalcpHGCwKgGRgbPuFAo/I4p6wqZaJpNOt1A+F9yLoqLoAH7fuxLy8oB6j0/N5pUlmzCBstOhhSOMLDG8bqdRQtb8Fd3AAJ23xUmWz655s8uYRp3hMRC5W10KVY1+nqxpG+r3wOM1mIpmy0yPlxo84o7Rn0M5GzrIwBtSN/bjDjJ9clkCOsXojIPmkkijag/Owa2vnGtsluQ+RyMmWhSN5NWhmZgiMbDuzajVgAE8An64KyQM2oeXIGJTS5BQaPkTRIIB3AJ3wVl81IyKUCzGT0rTihzQNDbSLv2AOL4846LD5ukXUY0Wb2sXqrYVd+2MI4yTqbH4lhQXYspo73u6Fjv7k9seYOhycLWwRTZJP1749wuAp8MN/U8t/oxfyDDLXhX4X/ALnlv9GL+QYZ49/s+jHiHpOPMCf0lHdBixH7Cs/8gOLoWkf4IJm5/U0//wChXDhJyiFuJeOpslmQ2lYL/wARkUD+JP7sCZeSTU8cqKjowBCtqFFQVNlRzZ7dsLgjKJ8CcQHExMKaTHuPMS8WhDhd1CRik9vGqoo2ZSSQQf8AGByCMMbxi+t9N/E5iSKT10upFNGxd7k7LzV0TxjGbl1ZrF6Ok5DLdJfPSZNM48OanGo+nzB+JeMFyAbXSbogiwMOsz4LyrdRyqIphy+YgkmlyyMVUtHoAArdL831BaB0fXCvI+J5Mn0zyIVmTMjMyNZy7vH5bZliW1aAjLoN2CPlWEvXM1mHzUWa/pEfiE2V0QBUTe9Ee93fqDXf2GOUzDyW0PUOl5CSDO+THloZ8rrMMmS80uhUNQnqNQLKEEGx8X7N4C6r0/p2T6Vk5z0+ObMT5Mb7AA/hw7yNd2wO4NXzxgqVupZtWgzWZSGCYMGMcQRpdhYY2TRU7/CSPlhd1ESqMrBJMk0UELxKpjC0DH5LK2lyxOmiLAu8TaC2j6d4c6bJHDFBBk5pWi1PFmmePMua+LUQ0i73dJXsQBhBkekZfK9OzOezWUSeWHMPAkErakhUTiOmYLTkXZkK2w08Y9zHXepQRxqmYV3VKBlijadBxetquxW+lj73vizw2Z8usphzZjllOuSNws6ySMd3NladiQLUgbCxhtBcCZPCuTfM9ImXLrHDnQzzZQkmPV+FZ1IU8adRBoAHY0Dzfl+hdNmbquUjyKQtkxqTMKx8zU6u4KmrQKVoKCRW1Yu6z0HM+cM8/ULmyoPlloAYxqQhwsauKB1D1EsSQPbCmXL5nLvmZo8wTJngPO1wKqnSjfCNZI2J7e2G0Fu/DHSofw2UlzWSyerNPHqlzk5aWbXX9kgjIWwQVUEACrq7xpPC/TlyvW8xl4iwhTKI0cZJIj1yDUqXuFtb03Qs1WE3TIOopFFlY88ipFEfLdoEaQBANlZvSPSaBIJAHOOj1LO+esxz0bOIig0ZZb0llbceYbJ0/LvthtBZB045iPpPmRlL8qUqBeoepvVfF3QC9zWNkMh03IZnLsyZCCMReazZlqzmsn0sA5s7g2ebBrjGak6U2UyPlamKu0OpBtLKnmhm8sKSuordUbBHIJrGpzPjeP8AEhhm5FhXTqy7dNnLnsf0hFiz/hxMa5IZDw7BlsxB1Tq+YU50rmHESTGlKKE0MygUDpZbtdguwG+GsvRIZo+mzZfVkkz0gjnhhchGXQ0loNgpPlaQ6gGnxV0xp2zWbzGRdsv+IkBXLvGpj0qgUvMp3RmbUaU6vcY46nl58yx/FTs+ZiAMSoBEsJBB1xBTu2w9TE+1AGsJzgsxyPSen5jqGa6auQSE5dNS5qJmEwao9ywGoE+ZYJY3pa7wu/D5bLdOyWazGVGfnzc0aPMzHUuotRjIB01pACrps73eCD1XqM8ciPmGCilfTHHHKRp3uVSa2PKoDvYrHHTZJ8tE2Wy2cEEauyiIRifyhYB8uR2UjfU3qB3O1Yu0FjvFuSys3iGJc4paH8ApqmKaxPJp8zTwtavi2usLfFHSUhgizWUhyYTzo0fM5OYqhR5AhV4QpRx6gL1khqIrfF7wZls4MyM5L+JVVy6ssKKhjEpY611MHBBJ7GwKIrF0nSM7mmWLMzqIFbzFhhhWLzHRgfXpZq/aAvcjcbYm0Fw7VYaGqQAglTKlAkgb3pN3Q7HEfNR6lCyvLpBCqI3Y8AWKB4/3OOsz4f0kGEt5ZYlhelkPuCRftY+XthjFUSBJZD5qjUCtkjcgEDfbb6Y4srOmuQt+W51UbKnjtt2++Jir+kpiT5cagbXqJ3PchUsLftZxMSoQJ4YP9Ty3+jF/IMM7wp8MN/U8t/oxfyDBHVVkeF1hbRIR6W9jf/GPoR4fSj6Wj8IRsmX0sfgklA+SlrF/Y/wwZ1PreXy4JmmRNIsgmyBYHwizyw7dxjE+H/CyS6o8zLI+tATGJDoLB1YtR3JsfQhmBB2xqur5PKwRNmJIFfyo1Q2Ax0KQBes1Q5JPYfLHKfLxZxWU2r6l4pSKVoUgnmcKT+jQFT6VYUSRd60GwO5P7LVlOtZ3PNOXjyqxiVBpMpO5TTyNKsL1mgaNJdA7DV9F61mJpFDZN44WUnzGOkrsCish/wAJAJBPqsVtgnxHkzIisGA8pg++1iip3+jH7gYQYTWTL9K87S3nkFtbaaAHpGy8e9avv9sG3jjViasdnvh3eJeOC2JqwCrxXmtGX7jW6LYvgsC3HyBwtijidpnEkiER2tOyjdjY9XFAcYM8TOAE1syxjUX0jmqFa9J0WCRfNYTyZfL5pf0Uj5cBAAsbGyOdTgEhvl351Htjz9Xy8nXnkP1TOnSqoJpFAZWU6nBUVVGqqgfsfrgwZqExh2gk80MASy+X5Sg0QrGjvQJr3+Qwti6k0NaY3lVL0yBT6+e4DGjtsfb54NzvVJdi8VB40V69W+mgCTsCVAG/NfLHF51j5t5/MijevLrQWJ1LpBFWOSRfJ4IvHieFJYFLPmC0i1J8IoELYqu9Ei/njzJ9MALiNmjYn1EsSx+Zq7/hxivP5aRwpMzkLSkFjcu9Cwb0E7ALX1xLBkXV/LXyZU85tRdmT1FiDQu9qUVXHN1fI6lJWZ5BIiH+zCKbod6UHf3NbbYsTLLFqVFmik2YqbO7e5Qm/p9MafouQ8yISHTYFAONd973plJ1E1xvxgEmWkjMVBpmWmDCaUxqaIKkgi19twL+eLcs+tQDIkkhAstwF547g8WOThvHG0XmApEsZYamVgp3AsVQ/VND5nAPXupwuZKiGpUCx2ooHfbb5kYeQql6VO5Q6GEV6FUMGLHudTkFVoHgXWHWXy6QosaSrHKtE+m9V9qvW35nGcgnzLeTHM6NChAAZQmoaSN+AT+fGNRDm0jUMsdRCrkAAtq0+kcsCOfoKvfABw5Sc3mWaMNuFCqW0C6OlSAA1jc1fasUzJpV2dsxM6yAqxDFGoj0hYwQCCSBY5rB0udX1GMWt2Tudzzt298J8lLPEw0utCTWBX+PVv3xAR/SIkIdDIjKQPMaJlFXpNkgUOxPPODuqMZFT9GgAGpUBoqB8UmuuTwAaP3uqxmPMkMczmNZAzCgoBtrIOoH/s44y+RysLH9MzIzUyCQldwStrHsR8S18hhAoGUmMlJIYvNXcON9hV+ksPYcg74YZXIPFGHapCdAYksW3IU/Hte/y4xVDkoTTSarFJGRt6V3B0jgC9yRz9cBZvKuHtJSyn4l1Ea6O/HpHzoc+2KHWUnOvRrVW0qSo9RGrccgLe1EAGjXvg7JSFWaMklgSwJ5Kn/jjbGWhz5ujGSN2kBo63vkAAkVuB9txzh9J0ry3iVZZEkZS0pDal27VIG2s9q4xKHfiASNE2g7nkbWw3BG+3GOT0mGUppZlojZHqgRR2NgfT5Y481n1ozAhSADprfknn7YDGYETkmRQQdgwvauwG/N4kDVdO6bp1Cywva6FD/0qLxMLuj9SlkQtWkaiByDsSLIs4mNcIReGv7pl/8ARj/kGGV4WeGv7pl/9GP+QYZY98Q+rjHEOJ5zGUlB/snVj/l+F/r6WJ+2N0wBFHcYws0YZSp4YEH6EUcDZ7xI0SJFLmggUKvoH6Ru1sd6v/CB9cYyjlw63TuX0GadUFuyqPdiAPzOM91jruTnikgE4YyI6gxqzgEjY2gI2PzxjvEeURVE9amVwSzksd/8xNbgfvw8Vgdxx2xIxuaZx6HPMvMvIWRSRRIBI9jWLLxwTj3HWnpp1eBsz1CKNgruATvvxXuTwPvi52oGtzRoYx69bZVkDLcszAEqAQo4C09Gl5PuSfljGeWsOfUz0hbnJIpElkmkDeqQIHZQAoNDSq0Wuv8A4xV1pssoZUUR0RpYChpfgkDtVjesdZyXLo6iOljj0oS3pOwsn5G8BzzESpK8DS5cAhY/iHmEek6RzvQsjHlmbeHLLabNsn0+BykHnlovLa3i/Rqu1jW1lib5F/XFuZy/l5fy2iKhvVs+o2ATqOuiDXY8XWKOq5xVyyxtG5kjCkCJCy73QJA24rf2vfGYn63NrK+Y0jaWHloA9XV6mI0jtw3YYzVstB0jpzy15cwZtGqUklQqgVuQAedtgd+OCcc9S6JJCyyjTDZ1AgljqAJ9Wpt6HetsLI+plg1L5dAG/Sj2CKoFjfzoDkYYDJZrMAiZZpiqEpvEKHeyefa6JwBJ6jGS6yTrra7K7swI2pUs/wCHjgYmQ6eUQTvmShNldQKH6MXbVXNAaRjs9JbKxqzQKgqrRixBA5IUCzWo1vvWPD+CkR2tWZaWNENyGt3dl7/+odie+ILoepPMzGFTK/eZ3Whe3pW6Xjchb4+uDulRxlAvnUS9yy6h6aBJXewCON99ycJ8xlx5rSLbqir6TR1NVgHQBakGtud98M361l2AkiUnMWFMQWgtdmUbafZuT77VgKepdFUq0zSs3qVUU0Rz8gBxZ+2NES8ChnZJGsJEGAXSWFXfBI3s7bA+5tDnZwD5iwqXBDWOaB3oAAGheHf4xJYhqUnuTQ/gbof84lgDPdCAUGOQFyVAPBLMeLUj07nkGhvitOmTs7ALHpViA1mjXJ3A73tvxiRiAyIsMYmk1WANNCvi1NWkULB5xYnS0qgBrJaorIB0804FABtrI7drxauArzEStoM4BNFwKJFccCzwRthxkGDgaIdKbaWK6EZtx/mNfMC+xxVC0kSRXDIvdCabYA8lSdivPyP0wTmc4rRaEFoXGtGv08GhwQNjziRAEgyOa85/0iFiwEgAKnTdAg0aBXaxdEE1d4qzObyxDgQFJfhRQrKor0j1LQ2G5LbmsPZ4ZA7eW4BEbsC66iACNgwINfW8DT9ODFfOsuSdMobVXcABloXvwOw71igTpuYhVhbEldtTClYjYlb533we0s/mSFVVkFDTdMdrtSTXBGxrCDKTs8ixtCJYBdIQ0YNHSNQkB7ihwCffDLUI5ESJCjO2qT4giqBWwNr7C/8AnEkDZmcS2qqdQslSCrD3sc87e31xb0jKyIiFPLZmBJGkI2wLbkAq2w+Rwy6jHEyjWENmtTGguxJOoURsK2OK+nZtRtGYzpHNue1bMbv/AOcQE9OSQ6mNxliCVaj2qxpsdh3xMHRNYB/hxiYljL+Gj/VMv/ox/wAgwyxnMs0v9H5byDTlcqCas6SUD/8Atv7X9cUxdV6h6dWXTeNWNK2zMdwfV+r8JHJ542x9K304yqIhqbxi+oQvH1ASsjMjbbb+mhxXcfTBUvUM+w0iMI36LcRkj+0TW1lqArUNHxUL1Y46v1jM6MvGIgHmi1SqAbWnjVwDfpADsbN8D3xnLmGOpMTH7HcZEqOha9WrST3UgEHk8WO/5Ys6LMWhSwbX0EH3U6T/AAxkz1fOvUaZVFlbUzEKwP6MoLrX6NJdxZsNp2FMK8ynUs+FaVYGJdRpQp6b3IJoggnj5WLGJHEsdPq7N1j0Yyh6lngzHyyVuSv0RpQWi07BgXIUuaBHB9sF5LrGZ8wCfLlVZfSI1Zm1gKSLB9V21UB8B98bt23hb1xl1JqmkRJCEUxvp9W/ce/z/ZOJ0rp+UVZGkGmUi43mYuwcWtLruyduBZs4z+ajLxBPwpWYOQHZY1bVqLXv677/AJ74syHQ5fMBZnaZiFWTfkg2STZYKttyF4HfHmzyuXh6nU2lxndJhLKZkcmkbTQYGgbsWSCPiG+3GOI8tmjQ12qkaGkFOfT8RA3BO4o1296wXN0CbLrKDMJVDgeaxKtViwgpqokryN74wf0/o0SSeVmJWMeliNTlQSGWhSnfYkaST+7HOXJ7kM5Plnk2WZAAWlFDQzgKKtrJHse3fAPV89BLEwEauA6gagAVrc+sqDbEk7EnnnHHUs9F5axrHJ6G0nhE3P6+vijuDpvkd8GRZDL5fLQtAhGYcL5hJLFNQpmax6QDuOPbviUPY+nvmYlVF0htGgtZUW23xbjYdjg+Rc5AWIBe1eMrGoskXtX2O998KEyiyM3lzPHoIoopJ1EEi2DgDcVx9dsNc+0+XjDTSrNICNqosx22pua/5xAqy8zHV+JXy5AwP6ZjTCq+SjbbYdvni2JIywGXQkBqtFCjixuR2+E7HasXz5Js1plkjCxAEJZ3Gqt2I2AJFHmsEZLoLxyBIVdAxFyqNqrUzFW2/wAKgfLmsAUcm8MZJUEmyqg/CK2H09uawBlFLSaQEj1VrNljRGx00LA+uGMeYZZZEaSORFI0miv2K2b+oIv2wmkkllelkjjjUlDINK7Acat2O3tX1wD1ehPpOpy8kVMFsL6huAFAqjWx35wPF+FM1zIpEgFBjaKwWypDV6iN6I4F1zdGdyM0zCSNPQUUU6k2d7OlzbXt8h88WZHNSnzISmXoLqKeWw0ldl2UlQx5wF7dYjQNFCn/AIlxsq6UuvUtmrHfYHY7cYpycGZYhnlgHOnUnwBgb0sdyd/leK+pTNIIvNVY2DLRBJOw3tSBtR7XXzxckBZyPUNNH1CrB71yABvyCawuQ36jmZdcbiNWEaMoVX51aeNQA4B74D6LnAgYSDTIz+obGtuTRIAvFi9Pkl/tJht+og0g+1vqLEH5Vj2CRkgby8vFQJDLrI+R1fozY3352xnyGWbzuiOTT8ek1/8AFjfGe/RzUmqg60ANA9Q7HSvG3N4Ll6TmW1KWWNlBFBy97ek2yA/e/fFBjQAgKFDHcVW/+Ku/vizNBlEYVAMQXQ4HmKTbKfubPFfvGK8xAxWwGJ07Hufb3wFmJBCQoV2NWKAofYfbHmSzWZkNqgUdy5N0NjQAOqj8xteE8gPKxEFWmR5NDAlZFvUO+lbKk1twDgnNZ5iwSKA+knS7LRq9gQSBx8zdYKzMJip2fWrVqYna72rfZSKGGeVRCdSiq7exxLrgNcnkmKAnmtxXGJi7KZ7StHfExvXEtiPDOQmOTyxEbEGGKjX+AYbt0iUCyoUD3YD/AHxZ4deb+j8mI9P9hD8RIFeWONIxzmelSTG5nNqfQRpIIrllI0n5dxvvj1by9UdfKIeR9HlbjTXvqFfbHOZ6BMyso02VIFN3IxTl/D7x0BmZNKkkqLGs3YBOo0v0F/PF/nZ7hYYDv8XmsPzGg1+/E3lO/lLBJ1bNCRtDiNPNIIZA5NA2WIrjg+9422W6PMI0tRsq8EDt7E7YTz+GMw2sGJRrl85jrFBrY6boll9XNA7DYY186SFLCqXrddRrg8XjOMzDGGenhnOpzfhyodH9d6dI1XXPB7YVZnq3rRkjm1C9OlQxNkXQVieAVNcXi7rP419DjLtrhYnSlmwdmolgpJWxx3wHls3moSrplswxDEDWtek1YOksx/LsN8Ms58Ln1sp4CtlJpEJij0MTruVxQa+CFB+eF3SxmlmilcuFk1AaHc6QTVqqGzxtsBW94Y9Uz0zPJUcwDMC0ep41YsCDQUlq7UWA71grpnVJfPV5BEgjUqqsLKkjbaM77WLIHzrHPWXGgU+blkHlAkopokq4axRskqWO5vn23HGBctlYWp3zH6UUaX4l9h67JJO9V7Ya5bNObDJZJa2BAGokkn1mqs3/AAwHm+hQpFHLDNEZCfhdyS25sUNtt9qH1F4zUoEbJBP0sjDdvSzqCzG+zatOoAVxXthzlOjZWSX9PqZWVt2ekDXYJ0VsRq571jjo3VwTLJPCpdUZIgChQCu6gmtR777Ctu4vTemwsh8zMKpcXLGAgAs78jsR24xZiQwgVUZUiWNUIIWhpLns/B/feq/ar56jlZikMjBlKFtLegqRpO4Gu6ogBv8AnA2YzSowihzSzEiv7Ek6e9yWALAq7OHnVJZ5LFI8SoAKDINNA9iRtp9+2JqB+mdUljBRlZ3bdV2ok88Gq/W7c1tiKk0KhkdIgz1pJtr5YKijSoo38R2+e+K8mQ7+lNWZJtQrqyqoWrG5o796PHGD1XMZYOz5czMdVOCH0gjinYHTtvQF/PEqRQ+RSIh5y1uAA5Y3Ys7Vvv8AIVthRm0ytBF12vGx3vkkuRYO1m8aLLZDLOd1kRl+JmikVmc8/ACoUDhQSN/lvRN0pwWdU1IDpUG9Rs86DwAN9/p2w1kAGeZgoVwHKsbWyANh/v8AbnesVpB5amlkitgJJQrb2DtqF1yDv8z88O8rkIEADBwwG4QkX35BBP5DFmclcRExRyRgHVqkcuxNV8FtftzxhpIH8PlIXRo1Dggq7A6iRXJY2WN82ce9QyspbVCmob0SAGTfgE/Xn5d8OMtGCoBPqYbmgtGuSB34wA7x+boncyrSsANxRFEFV7i7sivpia5FAspK8asocaq1aO6gDe+/Y/IfPEEsjqxjYDzPiN81sbDLzQwdK7MFCRMsdkMygaivyUbb+97b4pmzMBYKweFFtmJBW6HpUbafV3Py+eGslBZunTybmeRh8JALLpXmxT+oiuCecWeQaH4fy/JX0qDZNjYgAb/n88dLCJGCefqiYa2GlWXkUoJUe4334xSkAjZmjiJTWAGAIIo16GQA72T7Vp57KmR3MzxtGJVttQoCiBe255qjRvDP8aI3VRpV3JYKeLArb2uv44GgyCSMZQ8nmdieBfsBtfaxv+eKc9kmRnpJHV9ILIAaQblSAQRZvcdzxthrI8zWRLu0jl2F/DZ0L9AAP34bdNZQlWAb3F/bvhJD05AwZmlhBGy+rg7AUli6BJsfrYc9M6Iod5DeltCqWa7AF3X1Y8i9sNJkMVxMFJLGu2lsTDtytO+hf3DL/wCjF/KMWe/1xMTHoaed/tgzp2PcTAXZnhsCJwcTEwFY7f8AffAv6j/Q4mJgM5kuB9cFN/eR/lH8uJiYDvrnI+2PmWb/ALST/Of5se4mIjSQfDF9R/AYq6xyf87f7Y9xMUazof8AZfYY86x8I+38MTEwFHh/+0f6f74Nh/vB+n/OJiYnuGaf7j/bAvbExMaEPGPG/wC/yxMTBVuX+MYY9S7fT/fHuJiSBm4P2/icdr8Dff8AhiYmJ7DvIcL9P98WdO+FP8v+2PMTEhAMvGJBiYmNKvy/xj/vtjqb4h/mx5iYQCJucTExMF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MSEhUTExMWFhUWGBcaGBYYGB8dHhseHRggHR4hHR4YHSggHSAlIBsfITEiJSorLjAuICAzODMsNyguLisBCgoKDg0OFxAQGi0dHR0rLSsrLS0tLS0tLS0tLSstLS0tLS0tLS0tLS0tKy0tLS0tLS0tLS4tLSs3LS43LTcvLf/AABEIAMEBBQMBIgACEQEDEQH/xAAcAAACAwEBAQEAAAAAAAAAAAAEBQADBgIBBwj/xABFEAACAgAFAgQEAgYJAgUEAwABAgMRAAQSITEFQQYTIlEyYXGBFJEjQlKhsbIVJDM0YnJzwdEH8EN0gqLhF1TS8RYls//EABkBAQEBAQEBAAAAAAAAAAAAAAABAgMEBf/EACwRAQACAgEDAgUCBwAAAAAAAAABEQISIQMTMQRBFCIyUZFhcQUVQqGxwfH/2gAMAwEAAhEDEQA/APo3g5F/AZT0j+7w9h+wMONC/sr+Qwp8Gf3DKf8Al4f5Bh1WC0r0L+yv5DE0L+yv5DHeJgU50L+wv5DHnlr+yv5DFWcz8UQuR1W+LPP0HJwpzHiiIV5aSyWa9KaRdXWqTSL+Qs4B35S/sr+QxGiX9lfyGEf9ezCtpCZdSPSzElvuukH94++PYPCbEVNm5nur0nSPtyR9iMDgT1DrGVgFyyRKPt+W2FieKY5GCw5dpLF/DVj5BVY/c0MNsj4SycTK4hDOpsPIzSMD7gyE0fph0EAN1ueTgjL1npCuiCCFTuWkBYj/ANK1Z+/3xa3Sc5qJ86Fl2oLGsde96lkv92NLiYDHTy5vLtbwpJF3PpJ523VFrvyD9cOOnZyKdQyAC+xUAj3BHuDsfbDd0BFEWDyMZXxB0Tyg2agZxJGC3liqehwb3479uONsA/EC/sr+Qx75C/sr+QwN0rPLPDHMhtXUMPv/APOK851iKK7JNGjpUtR9tuT30iz8sFTrcwhy80yopaOKRwCNiVUkXXbbHyDK/wDVnOy6vLyEL6RbaUdqHuaOw+ePqPiTOB8hmioajl592Ur/AOG3Zqb92Pi/gHxFFBDKhMUL+XIS7a7lJ+EGiBS8Up1GzVb37el8vps+pHS7mUTEVz7/ALc/i/wz/VEXQ/8A+suZ/wDtMt+Tf/lif/WXMf8A2mW/Jv8A8sYtMoc9nCmXjSLzW9KBjoX7kXX27gAcDHn4X8FnNGYiSXy2IZCx0NyOVFkA78diCORj7XY9J9GkdzXbS/m/zXnjzTleXn2bzM/9Ws7HQkyMKahY1I62PcWdx88fYulMJYIpCigyRxuQBsCygmvzx8G/6h+IIcxHEgMczeXGRIC+qPY6hRJBDbbN6gRve1fZfA3UhLlIh3SKMWO/prv3tSMfF6vz+m6fUnpdvKZm4/7z+a/DtH1TF2ffh1/ZX8hieSv7K/kMWaseXjxt0r8hf2R+QxPIT9kfkMWXiYFKxAn7I/IYT+I0kQB4UvQrllCjeivy5q6w8vEvAplc9FmogCtSklLAUAAAgbemyWsfbXi0x55rISFQSaDKCR7bL255PtjS4Ez3T0lILarHBViv8DgzTLHOzjnRalgwCxiuaokeo8H4QAPc7Fx0rNek+eYtQVCSoH61nivmB9r74Ii6HCpJAI1c7/8Af78df0PHv6pN+QZGo/b2wKHJGhAIC0RY2GJjjKQLGCFvc2bJJ4rv8hiYilfgw/8A9flP/Lw/yDDjVhD4Of8AqGU/8vD/ACDB3U+qR5eNpZW0oos9z9h3ONKu6h1KOEW552CjknsAPfC/I5fNZks0xOXishYk/tGHu7j4b9hR+mJ4X6Wzn8ZmR+ll3jQ7iFD8Kjtqrdm9zQ2xpWYDnbEZtn8n4NyyNqPmSN7ySMfz33+94e5fLog0oqqB2UAD92Fc3iTLrmGyzPToiu7HZEDGlDMTQY0aXnbAnWvF8MAOm5GD5dTp4HnsVRtXBGxusEaPHjNQs7Ad8fOPD3ibPtm8vHLLDMmY84vGkWlsuIyVstZsahp35xpP+oUMr9PnSFWdyq2i/EyaxrC/MrYxBb0bxfl81M0UIlYAEiXy2ET6TTaJKpqJr+GE8XjeYmNmy8YilzTZZNMxMuoOUJKFACAQSabYb4C8RdTaeCKLpxzMcoA0xJl2Re1CV5EARF70bPAxOmeFGy+bbNPLFHJ+Id1tr1RSRAyIFY0hEgLBh2G+AHj8RZuTIZvMHORB4tJKQxjVAFchwwctqYqDV+3zwP4q6g8TZQmfOgvl5kTQQJGnVkMYeNbQsQx2IqsXxxZOOaaI56SSOd98smkRhc41KxNW4tr1atrGww08LS5WGRURMvDHJJMuWUljLIyEI725OzaeB7L74DV9BWcZaH8SQZ/LXzSONdb1W3Ptg1hjrEwHy0dGIzEmVh88+U7MC87pEgf1AKsban2avUa+WNX0HoQy/qLa33rYBVvnSABuf2jZ3O+J1KHy+oRyXtNC6Ef4kIYf+0t+WD8wz6D5da+2rj71itRDN/8AUDqROUzEUciqRHIJC2oCtF6QaqyD780O+Pzdj9IZTw9N+IuV1aC9RXaiwOrgi7LbsSd+1YZdQ6tBFYURsQpJAratq2B3vt7A4+h6H+IfDY5RON3+tMdTC/d+efCXiBsnLdv5TFfMVKtgpsc77b7Ai+DtjnxT19s3Lq1P5alvLV6JUM11fNfIk1wNhja9Y6TDmMw87kM8rBwqMFjVRtRNA3tz/wA4YyAyOiemIg+kAqToCjcs4PY1W/PG21/mPp49R8T2vnqrv+/jzXF+a4Y511vh8fx+hfD/AFxIIYhFBaeREWK7M7aRxqNVyfURsbGFnXIGsM6EIAAoDUW1bmyhB27iv4YmWnYEhgQGjtUjK0qm7pQbK/Xi/pjl6/8AiXxMYxGNV+t/6MY1aiPxNJcZaONVkNBPMBeiupWYj0qPer7b4Jk8SChUUoYmgGAC/XWCRVb7WaHGMl/QQ1D9EZByD8CAGvYlje+xPtjifw+G0JJLKg3YrGCRWv3AsbGuRz7Y+bvLezX9N8SpJqVlIdSRSeoN81I4Htqq8NF6hEQp8xfVVWau+NucYaMEqqHzVAoaFXT6V92PJB2NnbfHU9FWUhOACQT6PbUyWDR7bY1Ga7voF4514wsnXJAVk81yVZQF0lYyL0tqJ3N86iT8hjU5TqkUraUazp1cEWLqxeNxlEtYzZjrGJrGKrxMaaXaxjzWMU74mC0vDjExTePMEon8IH+o5X/Qi/kGBOv5dczmcvl23XWGZfcL6jfuOBXzwT4QP9Ryv+hF/IMW5SMf0gp7iNiD9RR/lwSfDVDCfxX0Fc7l2iLshsMkimijrup+YB7HDjExlh8M6T0+WVfxOYyzZ4/icyM3ClavNUBIiVJFoBqNdtQw46R/0+zX4XLKSkZLIcwjklkSPMGaMKRsWUMVI/xfLH1LKdPiiLmONUMjFnKiizHkn3OML1HqmemjmjVXYw5x45hl6WXyQmpNGs/E1rZu6JrFDjpfgxIcw2YVyrtNLJ6ABqSTfy5LvUA3qBFVgh/F0O4CSMVzJyx2qpNOrufhPAPckYP8O9ZjzcIljDhdTIQ40sGQ6WBHuCMYzrHgpps5m5U8xXPkT5dy5EQlWg1qvLfoxZrhsAb17xNLJAjwuYRJljmLChpFEcieaBYK2I2bsdxhT0OITSRZ9ojMy5l4GdkPmNE6hUkeMD9GymroL6SWoXjRZPwokMjTSzExBJwsRoLGJiGl9Z3K3dXVA47Xr3TsjlkkjkQwMyReZGfMF6aUuwJOyjk9hgM1mv8Ap4+YCA1C0MbwLLy2mOTVl3UDkaSVZWrgHtjSweDQGXXmZWiWQTCGkC+YG1khq1hdfq0aqv5bYW9Q8fkfi4440EsE8EKan9JE1BZGNClveh+e+M540zGcd1SaYRy5KSGRsxBqVDHOSgZoy2xRlFizak/TAb7NeNcpGaMhKrMIJHAOmKQjYOf1RtV8XhQvXM7moZp8tXlpm0SIKBqkhjkCzElzW/qqq2GAvBnhGbLTSpmFWaLNwlpzsU84SN2PIZXsbbVh90Hwr5WQORzDeZF+kVdNqfLLkqpIN2AecAb4s2hWYD1RSRsvztghH3VyMWySKoJJAA5JNAfUnCfreZMsseTiA8uMxtIx3oJpdVHzvTufcYF8WdTEa+USFEqsGZkLCqOwArc+54wajgJ1nrqz64YZI/LKODIQx9S1sjAhWO/YnjCLq0TmlDw7EalGyCkJLMAfVexo0LH1urNMTpTz1mawAqLXYA7knbb+H0x3kOoapNJpCwFKV8xjYuzQFbAAUccMspmXOcrcdIJIoeWAP/E0k6zuVZUIpQN7G+17cHFkeWy4IDMwVySSsRBIYGn1kaQCa4rF2XzEYbVIWVvRpVQAa1EPYs1dEUT2xZk6EjkhigYizvYBGkWTZqifocZRM7BGx9UUiNa0qapGYtV7gaRd9z37YuiREjAjRoC23menUQa2I3+dEmx7Y7ciVz6mXgnSRZr4bvivfHL5SNpty7MTVKS1E+5sKt89u+2ID+kZ8KF2cgqKJUnY7KSVBAuxziSTapHXUVb1aTYG2jZQjC+aJ2398WdLiZCySmmXSQoogoDYN0LFjcDg/XHTzxCR/WAxBsWAQaBB97AH5E4sAaNCr6aMutQVLqL4NknbsB88VwLMdWpdNKCCUFjuOWI07HdVvBI6bbIVkkVgGYHTV3sa9gDvxgeE+tY5XkkdVIKIpCr3BJHxC72JrfEHURZtTAFUQAgkhjqU3V2SRfuAcD5VzLMrpmRqVdARh5Z3YOwHNp6BuPfnescnPTEqXijQelQo9W/N7gKNttuPnWLny7EsSqSSWRoZixo7VQUAC97+WNYzQ0eQ63DLpp11OWAUNe6kg/ykj5YYXj5zJ+JCxxiNYYiy/pEFFFWgzDa+PcdzjRDrmYRS5jSaMazrQ6DpUkWVaxe3Y47xnEusZ/dpdWPA+KoZNSg8WAa9rF49xuHRar4mOLxMKUo8I/3HK/6EX8gx7mZDHnsrL+o/mRN9Wop++xivwl/ccr/oRfyDFvXsiZoWVTUgIeM+zqbX9+33xE9mtGPcK/DnU/xEKu2zjZh7NX8Dz98F9SeVYnMKK8oHoVm0qT8zRoYy4iMZfOdOjglzuYlzAigzCRh99BRlXQXD3sSNI47DGarqGbHUYZszomhi0pFACq2yh0kV71m9JTf54R/ips6fOeJIkz+TeKFhJrJlg/SIW2GkkqwrnbfjAfV/DiwDKxfhqMOn0Edx72dySd7PPOEGT6hI+cmSTOAPC0nl5NVVdaBAVZibdxTjihf0wX4H65JmYlEkUwKohMskXlrIx5CLd0vFkb8496v4bmkzLTwZn8PrjVJCsSs50kkFWfZdmrg9vbFGWMUea6f56SNmJpTA+ZhMpJZY5Q8sSxk0tDUukAWAAbwBmuip1AZ98nlmjhaCLQGTyxLmI3Likaq9NITtd/LH0jI+HMtFIJlhj8+qMwQB22okkDcnvhozAbkiu5JwHzvo3/TdY53kZry08ASTKSDUV7hQ4bhDwdyOL4xq+geFsrkw4hQ3Jp1s7F2bT8ILOSaHYYpz/jHKoSqMZmBorCNVH5t8I+5wsfq2fzG8axwRngn1P9fYfSvuMFiLajqHUocuuuaRY192NX9Pf7Yx2d8Xz5pvK6fGKPOYkGy2NiF/5Iv274sy3huPVrnd8xLv65G9+wVdgvy3w6jjCilAAHYbDGtW9APQeljLoQW1u5LSSEUWJPt2H/774y3X5C2YeOVw1WVp/hX4qKityK+LnaucPPFHVPLiOh9NnS0q7+XuL2F+quARjOjqC6JZlmjbWQbcCyEUKTQrvtXyPyxzzmuGc54oJn8ky/pC/cEOzA0G49K7aavuDj3Jyo8Y0rF5oNlx6fVqpdxdqN9j9e+Bel5V2QSUZCAuxTjnSCXaiAeKw0YkadcKxllC2AL0tZDHSaXdK5OODk7y0SgxHz3eZ93VfLYqP1goPHOw74tly866L2V/hLMp2a69Ma0OKO/fjAuUnjEYkWS5Rrp6JrbYXVd6+mBJVMgLyO5W3KgnTQ1H23FgAnANoo/U1x6gzKGYHSVANFdt/ffvd4LREjakelDk6LsaTdCie+378CRdPqECORkvcBVVTZ97GoX33vHD5RIyHYiNm+IKb1k9229R7Xz/AAxAwecSuC5G1/EKq9tj88exZdC5qPbzFIkjO6raggMlMLAN798W9MyERUeqVCg1am77Hcaxf7hiuTqyGJtMpe9hJt6b99O4rn3wA/U5hBqBE5VWtDqLCjsAN7+VHDxM5EAoLAFhYU/ER815wlaUMsjRzDTGEIJskkuQBqBBAob374L6VKmqRTpcMNVgHUG4G+omtj9/ri0Lc/HqQMqL6SbjYVqIPeuCORzgIT6BJpURCtmsDcijtW4+Z779zgXNSOsriQSEMVEZGyih8TFBZrk/w2x40QhU5himYJKiMEUxN7aNNhD3vmhviC7JZAPRjeTSNj6tIvbkXfH05GFuVEA9E2YfVqdWRDbAEluQCSN9+Ni2HEroEVpY/Md30lLshT2OqgSq32G42wFNn0l0Qqpg0M2mUrp42NKRRHuPfGoB/Tc9BlZSjHyY3RTpk9I1jaxZs6lrne1+eNFls5HILR1YbbqQefpjMHqVEx6wzfEJHBOuloelQAObAvc8YrjziZf1GaZ3La9Ok6bOxRoxVcUCSdgDe2O2Obpjm2OJgfIZwSoHUjf2N0e4vvWJjq60XeEWH4HK/wChF/IMNi2EvhQ/1LK/6EX8gw1vCPCwTTyPk5zPENUcleZHe3eyvYN+tXBtuDWNrks6kqhlPPbv9xhE6g7EWD2wrm6UyU2XkeN1uvVYomyAWDV8gQR8t8ZmGcsbab+hI/xZzYLCQxCJgD6WUNY1DuR2wRlOlwxKFjiRFUkgKoFE8kfM++MxH1vPKCohDsOGkKKrH/NG1/8Asxac9n3A1Pl4fcIjSEfRnIW/qpxKljWWpmlRAWZgAO5NAfc4Q/8A80yhbRE7TP2ESMwNf4q0/cmsI8z4dWWjNNPKwbVqZ/3aVAUD5AYaZTKpEKRQPf3P1J3P3xaajD7gM313qUjEQ5dIV7GUgt9fSSAflR+uAT4Zec6s9O05/YJPlj6Jsh/9SnGjBxMapqMYUZbIxxgBEAA42H7vb7YKvHN4hbBp2GwD1trhdRMsTUDqLVQB372AeLwVeMh4jzFZlhK/lwCNGJDAMx9YCjvuTx8hiZTMQzlNQXSZdJApCKKYANq9C33ckWx39iBfbcijqkUcbRsZA8wJ9CgaSpHxCtgO4PJ/h3mXQFqzDuxEdoWX1GgWAGgEhb0/MA7YI1TMqkRxOCzsHA5pa3s3WkdgePnjzTzLzyKRJXjYw5ihHoVmuyQx4J+98YBzfTNRAMrF419A3bYgkiuf1bwEenzKkjM7aJCxZQFAO9VVE3Ve1Yd9FVIYmMTBWshqANnTQNG9tJ/jjKLIumRqKkjDyeWWoH4gCAdK7EAWPTfJN4qjcmmOkOWD059J01QJNnsL+eKct02aV3HmNKYwFkUspIBo2qr+r799qo4JlzkQlUOGeJF0B9JstpF1w1fCPV3vCQxkkeSPzGgJZ2NtG9FVUUACOxNm/n2wJkM3CjEorljasFXWwFb63HFEbbn4eMD5eeKZmVozDEAD5gTSTvVFmsgcbgc98enqrSXHDaxCw0ijRqP+DuD+0RQ77G8Bb1HqUjgWgFGiytqJU7HSK7jffjEhyseZ81mRVUFQdSL5mjT2Ykhbs/cdsUZYxoQoOpuyrbV+V7998WS5NpXDLGWK1q3oADgXwW+Q4vcjEiQT07oyKrCAAgMaZmPq7jsdjdbVixIdIuRxToCoVSNqsWQex9O+1884GicOxKSsgOzAbHbnnn60e+LJM8sTLo0u6oaQbsQf8inckdyP34AiDqCGTy4NMig/pCtBAPp2Y962wHkOnq7pJFCkRb02zEi9+wB32ob4tGe8tF1plyyg2AWLEk3wsZJP0v64Ly0kkkZ1QlRqJonSQLugB6tQ+2ArmyrKodpAHR+QoFGiDt+sQD98d5rKPaaAZoiCpQGj6jZbsDvv8v4e5jKMxRlNlnFtd0tG92v5YMEmmh5iBv1UYaSRuL59x2+WKBhGGREAVHBU6GHp1DYH03R7kDvfzxz07qU7PLH+jZo9LekkXsRtsduR23xwMgAzs/mE6y2zsF3APvxf8MBZxnklHlIEbi4zTlB7kECr4BPOFhz0/ITRBo/MoWWFx3YcluSfcnbtiYVxGrvMlflLV8ng8MPmLxMb2a2kd4SP9Ryv+hF/IMNrwm8Kv/Ust/oRfyDDTzMeqHqiOFt48vFfmYnmYLqsvExUX+WPfMOBEO9WJeODJjzzDgUtGPQcU+YcTzMVaWk4mrHBfCTxh6soynhngUj3BnQEbfI4iT4PJZgqljwBZ7/uG5+mMb4oPnsdaGSJVsKDYRiKVnCHckkUu/0BGzNvDXSv6Tbp5yNl8t5/mGVqSn0BUW/Sdi2sEG6+2dzPS8k/TM9mMrl2gnyM0kazmQvJIYypLOT8QcNupBA7cDHPKbcMs7eZnMONo4hDeg62IZ12AJ/yEdjY++OI0W6ilEugMzOLAJO2kEeokk9tu1YadU6N0/K5jI5SfJ/i5c4AJMzJI2uyVW0rgAtdKVCqMcReEMlG3VvxKNmEyao0ZLkSLGIPN0BgRv8Aq2d6rfHLRypTm8vKB+HePSSFKaXvTfOle5oC7BxeOhzlU0aI1UkesXqP+MVYsbjgfwwP1DouWkg6XmsnGck2cmSGTy3J9EiPq3OxcafS9XZ3w6zPhrpX4mTKPHl1IjvzFzMhzeogG2FXVNdliONqNB2yg2Y6e4KxK/6TcAxUKU7kkE2RvXI+WCRchXzFg18WWZNks1RUUSaveth2OMp0jwzDm+muMqtZ7LZryHmQnU6GTy9RBPBjck/NDhrmenxQ9SlXIwhUy8QhJDE/pZBqY+omyq6R9S3PZONQULyEqfBKjpsdcwslq2CqQKUNY3+EfUg466hllCR1J57Mx9I0EaQPVZFCh/GsA+FOlZDMQOZfInzYnkjCZuVlUIjlVEQqvgUHUqne74oWdF8DZVuq5rLzZTREMskkcfms4BZypaNtmANVTcEHtWGhQ3LdYiCtHloTJfIrSEeq5ob+4/5OPBFmY00WjrV+VZAPcrrXgH/u8I48plcz0qTPZHLtkJ4JliVi5Osa0U+Zez2JP1gSGBF83pc74Z6bBmIctNHl5C8ep5psy4zTH1AMiqt1a/qsoHqobbztlKps4pYfikpNgoB9Cn2Gjlf835YozHXkjhlaLL6Ei13OUK7KOwoFvbfY13OF3T/DmTGX6rLmVfNDKzEo5kZXMaRI6pqB9vSWq+Tjjr/TMjGnSM7HlAkealiEmVDny28yP0luxZCbuhfB+V7ZRh0TOyyGZBFL55jQuJozDWosA2lgtj08j2OGObY5gBvNm1GtaxKVWwa2NCuK3JxT40mVutZdI44kmjRZGlaWmlRllURLHXqo21jjAyxRTJ1DM5lGmhyQbRldZVGbR5rs2n4wdQUWCAATRvEnDmiuTTJeZGSqKiwxruGb9Ymz6gKBAF7bb/PEzWbYxufwz2Qp9YRhutjbUTsCDVYyvUOg5SfK9PzkEP4dMxnIYZ8srkxSKZyhoGuSlgqFtWN40OX8OdLbqc/TvwR1CATibzW9O6ppjF2nIbUDZN+ww7ZTvp2ZGjzYlZ0qpFCIiKdjY2Gpq7AtscFTdSicFUY77EoNx8gtWT9vfGV6H+LXLQzxnzKLo61u2iV0L9xqNDf99Y0EE2YUPJJExZtDBY1FLV892Y9yO3tjnMIYyLLIFIZSoFKDqjIrmwt/L2qseYqy+ane2ji0qd6l23+XBxMLkU+Fz/U8t/oxfyDDO8K/C/8Acst/oxfyDDOse+HviOHt4mrHmJg1T28S8cnHoOBSXj28eXiXilJj28c4n3wKdXgHrWSM8LRq4RiUIYrqAKurixYvdfcYLwF1mVlgkKkg0N15A1CyPnV4k0kxwysucza9QfOvmolmWIQJeVNMuosQVE1IbqiW3B4GA5shmocvm8sM3l3hzDvLOViLEPIF1BCHqtgBg/PdUy5SVQJpmBXy2ZnenBNj0g1e3YfbGfEMmYDGKKth6TY73Y1EkkVyB9u2PNOX2eGZ54Pst1zqkEaRRSQyKgAjM0WqSJKr4tQuuNwSa74XXnY4czWYV1zynzmaPUzalKEqdShdm4AoAChQwQvR5kQZcTGZmq1RCQdrKh3IW6FHjbDT8NFSCSIG00qoazqK0t0a53/PGdpS5ZfNjNtlctlWlXysq6vGVjKOHUHTT6jfx7HSO2NPH1/qboWjzGVDaNJnaALLt89Wn53pAvtgfrESw0tBJOSkdE0exvcsAe18jjHuc8Po8Q1u5o2NT7FSB6SOBx7Ym8lqfAniLLdPjeeWeR5mRolywgZdemV3R2lYaXZtZYuSANZvjBvh4Rwo7Zs+bLJI8ksacF3NkmuVB2BJqq2x5luvoJHRogGMZRN/nvppSTew29sGxZ+JmeQQaW9K6HsC7omyK79hhOVwWX5SfNQa4g8Ay5kZ0inh84Bixa4gGVjZJauxJoDjBfh/xD5HUJcxnJJnaTLrHqGXchSJLCKkSsUADX6iTZ5x2YEh1MssasrDVGAA5Q7jSzG2o9q7HC/K5iV5vLyazzMtyEL5YFaq5zGm6Y9rwjKbLcdSzOfzuThjzl6ZAGeBYPJ1ENsZX1k0GpqVU3rD7IT54lUXOQMUBCzT5YNKihfUdSyKCO24s9ydzijofW3zMYk9H6RKJdwJF3YWVC6Dv2BHAxXJnYPLEkj+UlJrdUXe5AhGymyCf38Yu02XJXnOk56DL5qP8UjpnGYya4iZXLIFOmmAWwL0gUo+mOH6RmJoMpBNml8rK6TEEh0uGWOkJZnIJXY/DvWHqdUyT2BmvN0AAM7EMNV7UQpLfY2NOL+nZPzjW6gfFYIN9jR4vGZyyLkJnMjPn3hbM5iFvJJK+XCYnY6Su7+axoaifSKvFqZKeFw2TzCJIVEbxyKZEkRQdIajytmitbGje2CFgkalcpHGCwKgGRgbPuFAo/I4p6wqZaJpNOt1A+F9yLoqLoAH7fuxLy8oB6j0/N5pUlmzCBstOhhSOMLDG8bqdRQtb8Fd3AAJ23xUmWz655s8uYRp3hMRC5W10KVY1+nqxpG+r3wOM1mIpmy0yPlxo84o7Rn0M5GzrIwBtSN/bjDjJ9clkCOsXojIPmkkijag/Owa2vnGtsluQ+RyMmWhSN5NWhmZgiMbDuzajVgAE8An64KyQM2oeXIGJTS5BQaPkTRIIB3AJ3wVl81IyKUCzGT0rTihzQNDbSLv2AOL4846LD5ukXUY0Wb2sXqrYVd+2MI4yTqbH4lhQXYspo73u6Fjv7k9seYOhycLWwRTZJP1749wuAp8MN/U8t/oxfyDDLXhX4X/ALnlv9GL+QYZ49/s+jHiHpOPMCf0lHdBixH7Cs/8gOLoWkf4IJm5/U0//wChXDhJyiFuJeOpslmQ2lYL/wARkUD+JP7sCZeSTU8cqKjowBCtqFFQVNlRzZ7dsLgjKJ8CcQHExMKaTHuPMS8WhDhd1CRik9vGqoo2ZSSQQf8AGByCMMbxi+t9N/E5iSKT10upFNGxd7k7LzV0TxjGbl1ZrF6Ok5DLdJfPSZNM48OanGo+nzB+JeMFyAbXSbogiwMOsz4LyrdRyqIphy+YgkmlyyMVUtHoAArdL831BaB0fXCvI+J5Mn0zyIVmTMjMyNZy7vH5bZliW1aAjLoN2CPlWEvXM1mHzUWa/pEfiE2V0QBUTe9Ee93fqDXf2GOUzDyW0PUOl5CSDO+THloZ8rrMMmS80uhUNQnqNQLKEEGx8X7N4C6r0/p2T6Vk5z0+ObMT5Mb7AA/hw7yNd2wO4NXzxgqVupZtWgzWZSGCYMGMcQRpdhYY2TRU7/CSPlhd1ESqMrBJMk0UELxKpjC0DH5LK2lyxOmiLAu8TaC2j6d4c6bJHDFBBk5pWi1PFmmePMua+LUQ0i73dJXsQBhBkekZfK9OzOezWUSeWHMPAkErakhUTiOmYLTkXZkK2w08Y9zHXepQRxqmYV3VKBlijadBxetquxW+lj73vizw2Z8usphzZjllOuSNws6ySMd3NladiQLUgbCxhtBcCZPCuTfM9ImXLrHDnQzzZQkmPV+FZ1IU8adRBoAHY0Dzfl+hdNmbquUjyKQtkxqTMKx8zU6u4KmrQKVoKCRW1Yu6z0HM+cM8/ULmyoPlloAYxqQhwsauKB1D1EsSQPbCmXL5nLvmZo8wTJngPO1wKqnSjfCNZI2J7e2G0Fu/DHSofw2UlzWSyerNPHqlzk5aWbXX9kgjIWwQVUEACrq7xpPC/TlyvW8xl4iwhTKI0cZJIj1yDUqXuFtb03Qs1WE3TIOopFFlY88ipFEfLdoEaQBANlZvSPSaBIJAHOOj1LO+esxz0bOIig0ZZb0llbceYbJ0/LvthtBZB045iPpPmRlL8qUqBeoepvVfF3QC9zWNkMh03IZnLsyZCCMReazZlqzmsn0sA5s7g2ebBrjGak6U2UyPlamKu0OpBtLKnmhm8sKSuordUbBHIJrGpzPjeP8AEhhm5FhXTqy7dNnLnsf0hFiz/hxMa5IZDw7BlsxB1Tq+YU50rmHESTGlKKE0MygUDpZbtdguwG+GsvRIZo+mzZfVkkz0gjnhhchGXQ0loNgpPlaQ6gGnxV0xp2zWbzGRdsv+IkBXLvGpj0qgUvMp3RmbUaU6vcY46nl58yx/FTs+ZiAMSoBEsJBB1xBTu2w9TE+1AGsJzgsxyPSen5jqGa6auQSE5dNS5qJmEwao9ywGoE+ZYJY3pa7wu/D5bLdOyWazGVGfnzc0aPMzHUuotRjIB01pACrps73eCD1XqM8ciPmGCilfTHHHKRp3uVSa2PKoDvYrHHTZJ8tE2Wy2cEEauyiIRifyhYB8uR2UjfU3qB3O1Yu0FjvFuSys3iGJc4paH8ApqmKaxPJp8zTwtavi2usLfFHSUhgizWUhyYTzo0fM5OYqhR5AhV4QpRx6gL1khqIrfF7wZls4MyM5L+JVVy6ssKKhjEpY611MHBBJ7GwKIrF0nSM7mmWLMzqIFbzFhhhWLzHRgfXpZq/aAvcjcbYm0Fw7VYaGqQAglTKlAkgb3pN3Q7HEfNR6lCyvLpBCqI3Y8AWKB4/3OOsz4f0kGEt5ZYlhelkPuCRftY+XthjFUSBJZD5qjUCtkjcgEDfbb6Y4srOmuQt+W51UbKnjtt2++Jir+kpiT5cagbXqJ3PchUsLftZxMSoQJ4YP9Ty3+jF/IMM7wp8MN/U8t/oxfyDBHVVkeF1hbRIR6W9jf/GPoR4fSj6Wj8IRsmX0sfgklA+SlrF/Y/wwZ1PreXy4JmmRNIsgmyBYHwizyw7dxjE+H/CyS6o8zLI+tATGJDoLB1YtR3JsfQhmBB2xqur5PKwRNmJIFfyo1Q2Ax0KQBes1Q5JPYfLHKfLxZxWU2r6l4pSKVoUgnmcKT+jQFT6VYUSRd60GwO5P7LVlOtZ3PNOXjyqxiVBpMpO5TTyNKsL1mgaNJdA7DV9F61mJpFDZN44WUnzGOkrsCish/wAJAJBPqsVtgnxHkzIisGA8pg++1iip3+jH7gYQYTWTL9K87S3nkFtbaaAHpGy8e9avv9sG3jjViasdnvh3eJeOC2JqwCrxXmtGX7jW6LYvgsC3HyBwtijidpnEkiER2tOyjdjY9XFAcYM8TOAE1syxjUX0jmqFa9J0WCRfNYTyZfL5pf0Uj5cBAAsbGyOdTgEhvl351Htjz9Xy8nXnkP1TOnSqoJpFAZWU6nBUVVGqqgfsfrgwZqExh2gk80MASy+X5Sg0QrGjvQJr3+Qwti6k0NaY3lVL0yBT6+e4DGjtsfb54NzvVJdi8VB40V69W+mgCTsCVAG/NfLHF51j5t5/MijevLrQWJ1LpBFWOSRfJ4IvHieFJYFLPmC0i1J8IoELYqu9Ei/njzJ9MALiNmjYn1EsSx+Zq7/hxivP5aRwpMzkLSkFjcu9Cwb0E7ALX1xLBkXV/LXyZU85tRdmT1FiDQu9qUVXHN1fI6lJWZ5BIiH+zCKbod6UHf3NbbYsTLLFqVFmik2YqbO7e5Qm/p9MafouQ8yISHTYFAONd973plJ1E1xvxgEmWkjMVBpmWmDCaUxqaIKkgi19twL+eLcs+tQDIkkhAstwF547g8WOThvHG0XmApEsZYamVgp3AsVQ/VND5nAPXupwuZKiGpUCx2ooHfbb5kYeQql6VO5Q6GEV6FUMGLHudTkFVoHgXWHWXy6QosaSrHKtE+m9V9qvW35nGcgnzLeTHM6NChAAZQmoaSN+AT+fGNRDm0jUMsdRCrkAAtq0+kcsCOfoKvfABw5Sc3mWaMNuFCqW0C6OlSAA1jc1fasUzJpV2dsxM6yAqxDFGoj0hYwQCCSBY5rB0udX1GMWt2Tudzzt298J8lLPEw0utCTWBX+PVv3xAR/SIkIdDIjKQPMaJlFXpNkgUOxPPODuqMZFT9GgAGpUBoqB8UmuuTwAaP3uqxmPMkMczmNZAzCgoBtrIOoH/s44y+RysLH9MzIzUyCQldwStrHsR8S18hhAoGUmMlJIYvNXcON9hV+ksPYcg74YZXIPFGHapCdAYksW3IU/Hte/y4xVDkoTTSarFJGRt6V3B0jgC9yRz9cBZvKuHtJSyn4l1Ea6O/HpHzoc+2KHWUnOvRrVW0qSo9RGrccgLe1EAGjXvg7JSFWaMklgSwJ5Kn/jjbGWhz5ujGSN2kBo63vkAAkVuB9txzh9J0ry3iVZZEkZS0pDal27VIG2s9q4xKHfiASNE2g7nkbWw3BG+3GOT0mGUppZlojZHqgRR2NgfT5Y481n1ozAhSADprfknn7YDGYETkmRQQdgwvauwG/N4kDVdO6bp1Cywva6FD/0qLxMLuj9SlkQtWkaiByDsSLIs4mNcIReGv7pl/8ARj/kGGV4WeGv7pl/9GP+QYZY98Q+rjHEOJ5zGUlB/snVj/l+F/r6WJ+2N0wBFHcYws0YZSp4YEH6EUcDZ7xI0SJFLmggUKvoH6Ru1sd6v/CB9cYyjlw63TuX0GadUFuyqPdiAPzOM91jruTnikgE4YyI6gxqzgEjY2gI2PzxjvEeURVE9amVwSzksd/8xNbgfvw8Vgdxx2xIxuaZx6HPMvMvIWRSRRIBI9jWLLxwTj3HWnpp1eBsz1CKNgruATvvxXuTwPvi52oGtzRoYx69bZVkDLcszAEqAQo4C09Gl5PuSfljGeWsOfUz0hbnJIpElkmkDeqQIHZQAoNDSq0Wuv8A4xV1pssoZUUR0RpYChpfgkDtVjesdZyXLo6iOljj0oS3pOwsn5G8BzzESpK8DS5cAhY/iHmEek6RzvQsjHlmbeHLLabNsn0+BykHnlovLa3i/Rqu1jW1lib5F/XFuZy/l5fy2iKhvVs+o2ATqOuiDXY8XWKOq5xVyyxtG5kjCkCJCy73QJA24rf2vfGYn63NrK+Y0jaWHloA9XV6mI0jtw3YYzVstB0jpzy15cwZtGqUklQqgVuQAedtgd+OCcc9S6JJCyyjTDZ1AgljqAJ9Wpt6HetsLI+plg1L5dAG/Sj2CKoFjfzoDkYYDJZrMAiZZpiqEpvEKHeyefa6JwBJ6jGS6yTrra7K7swI2pUs/wCHjgYmQ6eUQTvmShNldQKH6MXbVXNAaRjs9JbKxqzQKgqrRixBA5IUCzWo1vvWPD+CkR2tWZaWNENyGt3dl7/+odie+ILoepPMzGFTK/eZ3Whe3pW6Xjchb4+uDulRxlAvnUS9yy6h6aBJXewCON99ycJ8xlx5rSLbqir6TR1NVgHQBakGtud98M361l2AkiUnMWFMQWgtdmUbafZuT77VgKepdFUq0zSs3qVUU0Rz8gBxZ+2NES8ChnZJGsJEGAXSWFXfBI3s7bA+5tDnZwD5iwqXBDWOaB3oAAGheHf4xJYhqUnuTQ/gbof84lgDPdCAUGOQFyVAPBLMeLUj07nkGhvitOmTs7ALHpViA1mjXJ3A73tvxiRiAyIsMYmk1WANNCvi1NWkULB5xYnS0qgBrJaorIB0804FABtrI7drxauArzEStoM4BNFwKJFccCzwRthxkGDgaIdKbaWK6EZtx/mNfMC+xxVC0kSRXDIvdCabYA8lSdivPyP0wTmc4rRaEFoXGtGv08GhwQNjziRAEgyOa85/0iFiwEgAKnTdAg0aBXaxdEE1d4qzObyxDgQFJfhRQrKor0j1LQ2G5LbmsPZ4ZA7eW4BEbsC66iACNgwINfW8DT9ODFfOsuSdMobVXcABloXvwOw71igTpuYhVhbEldtTClYjYlb533we0s/mSFVVkFDTdMdrtSTXBGxrCDKTs8ixtCJYBdIQ0YNHSNQkB7ihwCffDLUI5ESJCjO2qT4giqBWwNr7C/8AnEkDZmcS2qqdQslSCrD3sc87e31xb0jKyIiFPLZmBJGkI2wLbkAq2w+Rwy6jHEyjWENmtTGguxJOoURsK2OK+nZtRtGYzpHNue1bMbv/AOcQE9OSQ6mNxliCVaj2qxpsdh3xMHRNYB/hxiYljL+Gj/VMv/ox/wAgwyxnMs0v9H5byDTlcqCas6SUD/8Atv7X9cUxdV6h6dWXTeNWNK2zMdwfV+r8JHJ542x9K304yqIhqbxi+oQvH1ASsjMjbbb+mhxXcfTBUvUM+w0iMI36LcRkj+0TW1lqArUNHxUL1Y46v1jM6MvGIgHmi1SqAbWnjVwDfpADsbN8D3xnLmGOpMTH7HcZEqOha9WrST3UgEHk8WO/5Ys6LMWhSwbX0EH3U6T/AAxkz1fOvUaZVFlbUzEKwP6MoLrX6NJdxZsNp2FMK8ynUs+FaVYGJdRpQp6b3IJoggnj5WLGJHEsdPq7N1j0Yyh6lngzHyyVuSv0RpQWi07BgXIUuaBHB9sF5LrGZ8wCfLlVZfSI1Zm1gKSLB9V21UB8B98bt23hb1xl1JqmkRJCEUxvp9W/ce/z/ZOJ0rp+UVZGkGmUi43mYuwcWtLruyduBZs4z+ajLxBPwpWYOQHZY1bVqLXv677/AJ74syHQ5fMBZnaZiFWTfkg2STZYKttyF4HfHmzyuXh6nU2lxndJhLKZkcmkbTQYGgbsWSCPiG+3GOI8tmjQ12qkaGkFOfT8RA3BO4o1296wXN0CbLrKDMJVDgeaxKtViwgpqokryN74wf0/o0SSeVmJWMeliNTlQSGWhSnfYkaST+7HOXJ7kM5Plnk2WZAAWlFDQzgKKtrJHse3fAPV89BLEwEauA6gagAVrc+sqDbEk7EnnnHHUs9F5axrHJ6G0nhE3P6+vijuDpvkd8GRZDL5fLQtAhGYcL5hJLFNQpmax6QDuOPbviUPY+nvmYlVF0htGgtZUW23xbjYdjg+Rc5AWIBe1eMrGoskXtX2O998KEyiyM3lzPHoIoopJ1EEi2DgDcVx9dsNc+0+XjDTSrNICNqosx22pua/5xAqy8zHV+JXy5AwP6ZjTCq+SjbbYdvni2JIywGXQkBqtFCjixuR2+E7HasXz5Js1plkjCxAEJZ3Gqt2I2AJFHmsEZLoLxyBIVdAxFyqNqrUzFW2/wAKgfLmsAUcm8MZJUEmyqg/CK2H09uawBlFLSaQEj1VrNljRGx00LA+uGMeYZZZEaSORFI0miv2K2b+oIv2wmkkllelkjjjUlDINK7Acat2O3tX1wD1ehPpOpy8kVMFsL6huAFAqjWx35wPF+FM1zIpEgFBjaKwWypDV6iN6I4F1zdGdyM0zCSNPQUUU6k2d7OlzbXt8h88WZHNSnzISmXoLqKeWw0ldl2UlQx5wF7dYjQNFCn/AIlxsq6UuvUtmrHfYHY7cYpycGZYhnlgHOnUnwBgb0sdyd/leK+pTNIIvNVY2DLRBJOw3tSBtR7XXzxckBZyPUNNH1CrB71yABvyCawuQ36jmZdcbiNWEaMoVX51aeNQA4B74D6LnAgYSDTIz+obGtuTRIAvFi9Pkl/tJht+og0g+1vqLEH5Vj2CRkgby8vFQJDLrI+R1fozY3352xnyGWbzuiOTT8ek1/8AFjfGe/RzUmqg60ANA9Q7HSvG3N4Ll6TmW1KWWNlBFBy97ek2yA/e/fFBjQAgKFDHcVW/+Ku/vizNBlEYVAMQXQ4HmKTbKfubPFfvGK8xAxWwGJ07Hufb3wFmJBCQoV2NWKAofYfbHmSzWZkNqgUdy5N0NjQAOqj8xteE8gPKxEFWmR5NDAlZFvUO+lbKk1twDgnNZ5iwSKA+knS7LRq9gQSBx8zdYKzMJip2fWrVqYna72rfZSKGGeVRCdSiq7exxLrgNcnkmKAnmtxXGJi7KZ7StHfExvXEtiPDOQmOTyxEbEGGKjX+AYbt0iUCyoUD3YD/AHxZ4deb+j8mI9P9hD8RIFeWONIxzmelSTG5nNqfQRpIIrllI0n5dxvvj1by9UdfKIeR9HlbjTXvqFfbHOZ6BMyso02VIFN3IxTl/D7x0BmZNKkkqLGs3YBOo0v0F/PF/nZ7hYYDv8XmsPzGg1+/E3lO/lLBJ1bNCRtDiNPNIIZA5NA2WIrjg+9422W6PMI0tRsq8EDt7E7YTz+GMw2sGJRrl85jrFBrY6boll9XNA7DYY186SFLCqXrddRrg8XjOMzDGGenhnOpzfhyodH9d6dI1XXPB7YVZnq3rRkjm1C9OlQxNkXQVieAVNcXi7rP419DjLtrhYnSlmwdmolgpJWxx3wHls3moSrplswxDEDWtek1YOksx/LsN8Ms58Ln1sp4CtlJpEJij0MTruVxQa+CFB+eF3SxmlmilcuFk1AaHc6QTVqqGzxtsBW94Y9Uz0zPJUcwDMC0ep41YsCDQUlq7UWA71grpnVJfPV5BEgjUqqsLKkjbaM77WLIHzrHPWXGgU+blkHlAkopokq4axRskqWO5vn23HGBctlYWp3zH6UUaX4l9h67JJO9V7Ya5bNObDJZJa2BAGokkn1mqs3/AAwHm+hQpFHLDNEZCfhdyS25sUNtt9qH1F4zUoEbJBP0sjDdvSzqCzG+zatOoAVxXthzlOjZWSX9PqZWVt2ekDXYJ0VsRq571jjo3VwTLJPCpdUZIgChQCu6gmtR777Ctu4vTemwsh8zMKpcXLGAgAs78jsR24xZiQwgVUZUiWNUIIWhpLns/B/feq/ar56jlZikMjBlKFtLegqRpO4Gu6ogBv8AnA2YzSowihzSzEiv7Ek6e9yWALAq7OHnVJZ5LFI8SoAKDINNA9iRtp9+2JqB+mdUljBRlZ3bdV2ok88Gq/W7c1tiKk0KhkdIgz1pJtr5YKijSoo38R2+e+K8mQ7+lNWZJtQrqyqoWrG5o796PHGD1XMZYOz5czMdVOCH0gjinYHTtvQF/PEqRQ+RSIh5y1uAA5Y3Ys7Vvv8AIVthRm0ytBF12vGx3vkkuRYO1m8aLLZDLOd1kRl+JmikVmc8/ACoUDhQSN/lvRN0pwWdU1IDpUG9Rs86DwAN9/p2w1kAGeZgoVwHKsbWyANh/v8AbnesVpB5amlkitgJJQrb2DtqF1yDv8z88O8rkIEADBwwG4QkX35BBP5DFmclcRExRyRgHVqkcuxNV8FtftzxhpIH8PlIXRo1Dggq7A6iRXJY2WN82ce9QyspbVCmob0SAGTfgE/Xn5d8OMtGCoBPqYbmgtGuSB34wA7x+boncyrSsANxRFEFV7i7sivpia5FAspK8asocaq1aO6gDe+/Y/IfPEEsjqxjYDzPiN81sbDLzQwdK7MFCRMsdkMygaivyUbb+97b4pmzMBYKweFFtmJBW6HpUbafV3Py+eGslBZunTybmeRh8JALLpXmxT+oiuCecWeQaH4fy/JX0qDZNjYgAb/n88dLCJGCefqiYa2GlWXkUoJUe4334xSkAjZmjiJTWAGAIIo16GQA72T7Vp57KmR3MzxtGJVttQoCiBe255qjRvDP8aI3VRpV3JYKeLArb2uv44GgyCSMZQ8nmdieBfsBtfaxv+eKc9kmRnpJHV9ILIAaQblSAQRZvcdzxthrI8zWRLu0jl2F/DZ0L9AAP34bdNZQlWAb3F/bvhJD05AwZmlhBGy+rg7AUli6BJsfrYc9M6Iod5DeltCqWa7AF3X1Y8i9sNJkMVxMFJLGu2lsTDtytO+hf3DL/wCjF/KMWe/1xMTHoaed/tgzp2PcTAXZnhsCJwcTEwFY7f8AffAv6j/Q4mJgM5kuB9cFN/eR/lH8uJiYDvrnI+2PmWb/ALST/Of5se4mIjSQfDF9R/AYq6xyf87f7Y9xMUazof8AZfYY86x8I+38MTEwFHh/+0f6f74Nh/vB+n/OJiYnuGaf7j/bAvbExMaEPGPG/wC/yxMTBVuX+MYY9S7fT/fHuJiSBm4P2/icdr8Dff8AhiYmJ7DvIcL9P98WdO+FP8v+2PMTEhAMvGJBiYmNKvy/xj/vtjqb4h/mx5iYQCJucTExMF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9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Radical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In 1792, the radical representatives were in charge of the National Convention.</a:t>
            </a:r>
          </a:p>
          <a:p>
            <a:r>
              <a:rPr lang="en-US" altLang="en-US" dirty="0" smtClean="0"/>
              <a:t>The constitutional monarchy came to a violent end, and France became a republic.</a:t>
            </a:r>
          </a:p>
          <a:p>
            <a:r>
              <a:rPr lang="en-US" altLang="en-US" dirty="0" smtClean="0"/>
              <a:t>Factions</a:t>
            </a:r>
          </a:p>
          <a:p>
            <a:pPr lvl="1"/>
            <a:r>
              <a:rPr lang="en-US" altLang="en-US" dirty="0" smtClean="0"/>
              <a:t>Radical Mountain</a:t>
            </a:r>
          </a:p>
          <a:p>
            <a:pPr lvl="1"/>
            <a:r>
              <a:rPr lang="en-US" altLang="en-US" dirty="0" smtClean="0"/>
              <a:t>Moderate Girondins</a:t>
            </a:r>
          </a:p>
          <a:p>
            <a:pPr lvl="1"/>
            <a:r>
              <a:rPr lang="en-US" altLang="en-US" dirty="0" smtClean="0"/>
              <a:t>The Plain (swing voters</a:t>
            </a:r>
            <a:r>
              <a:rPr lang="en-US" altLang="en-US" dirty="0" smtClean="0"/>
              <a:t>)</a:t>
            </a:r>
            <a:endParaRPr lang="en-US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/>
              <a:t>No group had program or plan of action</a:t>
            </a:r>
          </a:p>
          <a:p>
            <a:pPr lvl="1"/>
            <a:r>
              <a:rPr lang="en-US" altLang="en-US" dirty="0" smtClean="0"/>
              <a:t>There were also personal </a:t>
            </a:r>
            <a:r>
              <a:rPr lang="en-US" altLang="en-US" dirty="0"/>
              <a:t>rivalries</a:t>
            </a:r>
          </a:p>
          <a:p>
            <a:r>
              <a:rPr lang="en-US" altLang="en-US" dirty="0" smtClean="0"/>
              <a:t>Leaders</a:t>
            </a:r>
          </a:p>
          <a:p>
            <a:pPr lvl="1"/>
            <a:r>
              <a:rPr lang="en-US" altLang="en-US" dirty="0" smtClean="0"/>
              <a:t>Marat</a:t>
            </a:r>
            <a:endParaRPr lang="en-US" altLang="en-US" dirty="0"/>
          </a:p>
          <a:p>
            <a:pPr lvl="2"/>
            <a:r>
              <a:rPr lang="en-US" altLang="en-US" dirty="0" err="1"/>
              <a:t>Sansculottes</a:t>
            </a:r>
            <a:r>
              <a:rPr lang="en-US" altLang="en-US" dirty="0"/>
              <a:t>, advocate of violence</a:t>
            </a:r>
          </a:p>
          <a:p>
            <a:pPr lvl="1"/>
            <a:r>
              <a:rPr lang="en-US" altLang="en-US" dirty="0"/>
              <a:t>Danton</a:t>
            </a:r>
          </a:p>
          <a:p>
            <a:pPr lvl="2"/>
            <a:r>
              <a:rPr lang="en-US" altLang="en-US" dirty="0"/>
              <a:t>Compromiser</a:t>
            </a:r>
          </a:p>
          <a:p>
            <a:pPr lvl="1"/>
            <a:r>
              <a:rPr lang="en-US" altLang="en-US" dirty="0"/>
              <a:t>Robespierre</a:t>
            </a:r>
          </a:p>
          <a:p>
            <a:pPr lvl="2"/>
            <a:r>
              <a:rPr lang="en-US" altLang="en-US" dirty="0"/>
              <a:t>Dedicated </a:t>
            </a:r>
            <a:r>
              <a:rPr lang="en-US" altLang="en-US" dirty="0" smtClean="0"/>
              <a:t>radical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8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Executions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King put to death by guillotine</a:t>
            </a:r>
          </a:p>
          <a:p>
            <a:r>
              <a:rPr lang="en-US" altLang="en-US" dirty="0" smtClean="0"/>
              <a:t>Europeans reacted with horror</a:t>
            </a:r>
          </a:p>
          <a:p>
            <a:pPr lvl="1"/>
            <a:r>
              <a:rPr lang="en-US" altLang="en-US" dirty="0" smtClean="0"/>
              <a:t>Revolution savagery condemned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21569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5507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Tightening Control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Committee of Public Safety set up to manage military defense</a:t>
            </a:r>
          </a:p>
          <a:p>
            <a:r>
              <a:rPr lang="en-US" altLang="en-US" smtClean="0"/>
              <a:t>Drafted all able-bodied men between 18 and 45 for service</a:t>
            </a:r>
          </a:p>
          <a:p>
            <a:r>
              <a:rPr lang="en-US" altLang="en-US" smtClean="0"/>
              <a:t>Established the Revolutionary Tribunal to protect the Revolution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075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Transforming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Leaders wanted to erase connections to old ways of life</a:t>
            </a:r>
          </a:p>
          <a:p>
            <a:r>
              <a:rPr lang="en-US" altLang="en-US" smtClean="0"/>
              <a:t>Clergy members lost positions; churches closed in Paris</a:t>
            </a:r>
          </a:p>
          <a:p>
            <a:r>
              <a:rPr lang="en-US" altLang="en-US" smtClean="0"/>
              <a:t>Robespierre created the cult of the Supreme Being</a:t>
            </a:r>
          </a:p>
          <a:p>
            <a:r>
              <a:rPr lang="en-US" altLang="en-US" smtClean="0"/>
              <a:t>Metric system was introduced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65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Reign of Terror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Course of Revolution</a:t>
            </a:r>
          </a:p>
          <a:p>
            <a:pPr lvl="1"/>
            <a:r>
              <a:rPr lang="en-US" altLang="en-US" dirty="0" smtClean="0"/>
              <a:t>Revolutionary leaders feared counterrevolution and took drastic actions with accusations, trials, and executions. This period was known as the Reign of Terror.</a:t>
            </a:r>
          </a:p>
          <a:p>
            <a:r>
              <a:rPr lang="en-US" altLang="en-US" dirty="0" smtClean="0"/>
              <a:t>An Outbreak of Civil War</a:t>
            </a:r>
          </a:p>
          <a:p>
            <a:pPr lvl="1"/>
            <a:r>
              <a:rPr lang="en-US" altLang="en-US" dirty="0" smtClean="0"/>
              <a:t>Peasants, essentially conservative, only wanted an end to feudal dues.</a:t>
            </a:r>
          </a:p>
          <a:p>
            <a:pPr lvl="1"/>
            <a:r>
              <a:rPr lang="en-US" altLang="en-US" dirty="0" smtClean="0"/>
              <a:t>Remaining devoutly Catholic, the </a:t>
            </a:r>
            <a:r>
              <a:rPr lang="en-US" altLang="en-US" dirty="0" err="1" smtClean="0"/>
              <a:t>Vendée</a:t>
            </a:r>
            <a:r>
              <a:rPr lang="en-US" altLang="en-US" dirty="0" smtClean="0"/>
              <a:t> region opposed the Revolution in a civil war. The government put down the counterrevolution to regain control. </a:t>
            </a:r>
          </a:p>
          <a:p>
            <a:r>
              <a:rPr lang="en-US" altLang="en-US" dirty="0" smtClean="0"/>
              <a:t>Accusations and Trials</a:t>
            </a:r>
          </a:p>
          <a:p>
            <a:pPr lvl="1"/>
            <a:r>
              <a:rPr lang="en-US" altLang="en-US" dirty="0" smtClean="0"/>
              <a:t>Robespierre used the Revolutionary Tribunal to rid the country of dissent.</a:t>
            </a:r>
          </a:p>
          <a:p>
            <a:pPr lvl="1"/>
            <a:r>
              <a:rPr lang="en-US" altLang="en-US" dirty="0" smtClean="0"/>
              <a:t>It started with the </a:t>
            </a:r>
            <a:r>
              <a:rPr lang="en-US" altLang="en-US" dirty="0" err="1" smtClean="0"/>
              <a:t>Girondists</a:t>
            </a:r>
            <a:r>
              <a:rPr lang="en-US" altLang="en-US" dirty="0" smtClean="0"/>
              <a:t>, but soon anyone who had ever criticized the Revolution, or who had connections to the Old Order, was in danger.</a:t>
            </a:r>
          </a:p>
        </p:txBody>
      </p:sp>
    </p:spTree>
    <p:extLst>
      <p:ext uri="{BB962C8B-B14F-4D97-AF65-F5344CB8AC3E}">
        <p14:creationId xmlns:p14="http://schemas.microsoft.com/office/powerpoint/2010/main" val="17420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No Escape from the Terror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 smtClean="0"/>
              <a:t>Death by </a:t>
            </a:r>
            <a:r>
              <a:rPr lang="en-US" altLang="en-US" dirty="0" smtClean="0">
                <a:hlinkClick r:id="rId3"/>
              </a:rPr>
              <a:t>Guillotine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Most common sentence - death by guillotine </a:t>
            </a:r>
          </a:p>
          <a:p>
            <a:pPr lvl="1"/>
            <a:r>
              <a:rPr lang="en-US" altLang="en-US" dirty="0" smtClean="0"/>
              <a:t>Condemned paraded through Paris in open carts</a:t>
            </a:r>
          </a:p>
          <a:p>
            <a:pPr lvl="1"/>
            <a:r>
              <a:rPr lang="en-US" altLang="en-US" dirty="0" smtClean="0"/>
              <a:t>Mobs watched at scaffold; executions took less than one minute   </a:t>
            </a:r>
          </a:p>
        </p:txBody>
      </p:sp>
      <p:pic>
        <p:nvPicPr>
          <p:cNvPr id="5" name="Picture 8" descr=" 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" b="2389"/>
          <a:stretch/>
        </p:blipFill>
        <p:spPr bwMode="auto">
          <a:xfrm>
            <a:off x="4648200" y="957942"/>
            <a:ext cx="3657600" cy="30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7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Terror’s Victims</a:t>
            </a:r>
          </a:p>
          <a:p>
            <a:pPr lvl="1"/>
            <a:r>
              <a:rPr lang="en-US" altLang="en-US" dirty="0"/>
              <a:t>No one was spared</a:t>
            </a:r>
          </a:p>
          <a:p>
            <a:pPr lvl="2"/>
            <a:r>
              <a:rPr lang="en-US" altLang="en-US" dirty="0" smtClean="0"/>
              <a:t>Royalty and nobility</a:t>
            </a:r>
          </a:p>
          <a:p>
            <a:pPr lvl="2"/>
            <a:r>
              <a:rPr lang="en-US" altLang="en-US" dirty="0" smtClean="0"/>
              <a:t>Peasants </a:t>
            </a:r>
            <a:r>
              <a:rPr lang="en-US" altLang="en-US" dirty="0"/>
              <a:t>and </a:t>
            </a:r>
            <a:r>
              <a:rPr lang="en-US" altLang="en-US" dirty="0" smtClean="0"/>
              <a:t>laborers</a:t>
            </a:r>
            <a:endParaRPr lang="en-US" altLang="en-US" dirty="0"/>
          </a:p>
          <a:p>
            <a:pPr lvl="2"/>
            <a:r>
              <a:rPr lang="en-US" altLang="en-US" dirty="0"/>
              <a:t>Danton and Robespierre</a:t>
            </a:r>
          </a:p>
          <a:p>
            <a:pPr lvl="1"/>
            <a:r>
              <a:rPr lang="en-US" altLang="en-US" dirty="0"/>
              <a:t>40,000 executed in 10 months</a:t>
            </a:r>
          </a:p>
          <a:p>
            <a:pPr lvl="1"/>
            <a:r>
              <a:rPr lang="en-US" altLang="en-US" dirty="0"/>
              <a:t>“Oh Liberty, what crimes are committed in your name</a:t>
            </a:r>
            <a:r>
              <a:rPr lang="en-US" altLang="en-US" dirty="0" smtClean="0"/>
              <a:t>!”</a:t>
            </a:r>
            <a:endParaRPr lang="en-US" altLang="en-US" dirty="0"/>
          </a:p>
        </p:txBody>
      </p:sp>
      <p:pic>
        <p:nvPicPr>
          <p:cNvPr id="6" name="Picture 6" descr="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78453"/>
            <a:ext cx="3657600" cy="34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955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705" y="609600"/>
            <a:ext cx="3034189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63" y="609600"/>
            <a:ext cx="2880074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439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1112</TotalTime>
  <Words>414</Words>
  <Application>Microsoft Office PowerPoint</Application>
  <PresentationFormat>On-screen Show (4:3)</PresentationFormat>
  <Paragraphs>65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NewsPrint</vt:lpstr>
      <vt:lpstr>The Republic</vt:lpstr>
      <vt:lpstr>A Radical Government</vt:lpstr>
      <vt:lpstr>Executions</vt:lpstr>
      <vt:lpstr>Tightening Control</vt:lpstr>
      <vt:lpstr>Transforming Society</vt:lpstr>
      <vt:lpstr>The Reign of Terror</vt:lpstr>
      <vt:lpstr>No Escape from the Terror</vt:lpstr>
      <vt:lpstr>PowerPoint Presentation</vt:lpstr>
      <vt:lpstr>PowerPoint Presentation</vt:lpstr>
      <vt:lpstr>PowerPoint Presentation</vt:lpstr>
      <vt:lpstr>The French Revolution In A Nutshell</vt:lpstr>
      <vt:lpstr>End</vt:lpstr>
    </vt:vector>
  </TitlesOfParts>
  <Company>L'Anse Creuse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Hannawi</dc:creator>
  <cp:lastModifiedBy>Hannawi, Dawn</cp:lastModifiedBy>
  <cp:revision>7</cp:revision>
  <dcterms:created xsi:type="dcterms:W3CDTF">2019-12-19T14:24:33Z</dcterms:created>
  <dcterms:modified xsi:type="dcterms:W3CDTF">2020-01-06T14:26:54Z</dcterms:modified>
</cp:coreProperties>
</file>