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58" r:id="rId4"/>
    <p:sldId id="270" r:id="rId5"/>
    <p:sldId id="271" r:id="rId6"/>
    <p:sldId id="272" r:id="rId7"/>
    <p:sldId id="259" r:id="rId8"/>
    <p:sldId id="261" r:id="rId9"/>
    <p:sldId id="269" r:id="rId10"/>
    <p:sldId id="260" r:id="rId11"/>
    <p:sldId id="267" r:id="rId12"/>
    <p:sldId id="268" r:id="rId13"/>
    <p:sldId id="262" r:id="rId14"/>
    <p:sldId id="264" r:id="rId15"/>
    <p:sldId id="265" r:id="rId16"/>
    <p:sldId id="266" r:id="rId17"/>
    <p:sldId id="26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45E767FB-7378-4C81-8143-549C09B4102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B67E492A-015B-4569-AEAF-7F8A6788A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5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8EBD13-E88B-4612-8EBA-4E7D74620DC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16EB0B-65B6-4F4B-AB1F-78FB0D7F9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EBD13-E88B-4612-8EBA-4E7D74620DC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6EB0B-65B6-4F4B-AB1F-78FB0D7F9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58EBD13-E88B-4612-8EBA-4E7D74620DC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16EB0B-65B6-4F4B-AB1F-78FB0D7F9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EBD13-E88B-4612-8EBA-4E7D74620DC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6EB0B-65B6-4F4B-AB1F-78FB0D7F9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8EBD13-E88B-4612-8EBA-4E7D74620DC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416EB0B-65B6-4F4B-AB1F-78FB0D7F9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EBD13-E88B-4612-8EBA-4E7D74620DC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6EB0B-65B6-4F4B-AB1F-78FB0D7F9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EBD13-E88B-4612-8EBA-4E7D74620DC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6EB0B-65B6-4F4B-AB1F-78FB0D7F9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EBD13-E88B-4612-8EBA-4E7D74620DC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6EB0B-65B6-4F4B-AB1F-78FB0D7F9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8EBD13-E88B-4612-8EBA-4E7D74620DC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6EB0B-65B6-4F4B-AB1F-78FB0D7F9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EBD13-E88B-4612-8EBA-4E7D74620DC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6EB0B-65B6-4F4B-AB1F-78FB0D7F9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EBD13-E88B-4612-8EBA-4E7D74620DC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6EB0B-65B6-4F4B-AB1F-78FB0D7F9C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58EBD13-E88B-4612-8EBA-4E7D74620DC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16EB0B-65B6-4F4B-AB1F-78FB0D7F9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Chapter 8: The Progressive Movement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Section 1: Roots of Progressivism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Reforming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 labor</a:t>
            </a:r>
          </a:p>
          <a:p>
            <a:pPr lvl="1"/>
            <a:r>
              <a:rPr lang="en-US" dirty="0" smtClean="0"/>
              <a:t>Muckraker stories of “______________________”</a:t>
            </a:r>
          </a:p>
          <a:p>
            <a:pPr lvl="2"/>
            <a:r>
              <a:rPr lang="en-US" dirty="0" smtClean="0"/>
              <a:t>10 year olds paid 60 cents for 10-hour day</a:t>
            </a:r>
          </a:p>
          <a:p>
            <a:pPr lvl="2"/>
            <a:r>
              <a:rPr lang="en-US" dirty="0" smtClean="0"/>
              <a:t>States pass limits on hours children can work</a:t>
            </a:r>
          </a:p>
          <a:p>
            <a:r>
              <a:rPr lang="en-US" dirty="0" smtClean="0"/>
              <a:t>Health/safety codes</a:t>
            </a:r>
          </a:p>
          <a:p>
            <a:pPr lvl="1"/>
            <a:r>
              <a:rPr lang="en-US" dirty="0" smtClean="0"/>
              <a:t>Worker compensation laws</a:t>
            </a:r>
          </a:p>
          <a:p>
            <a:pPr lvl="1"/>
            <a:r>
              <a:rPr lang="en-US" dirty="0" smtClean="0"/>
              <a:t>Building and Health codes</a:t>
            </a:r>
          </a:p>
          <a:p>
            <a:pPr lvl="2"/>
            <a:r>
              <a:rPr lang="en-US" dirty="0" smtClean="0"/>
              <a:t>Tragedy at the Triangle Shirtwaist Company</a:t>
            </a:r>
          </a:p>
          <a:p>
            <a:r>
              <a:rPr lang="en-US" dirty="0" smtClean="0"/>
              <a:t>Prohibition Movement</a:t>
            </a:r>
          </a:p>
          <a:p>
            <a:pPr lvl="1"/>
            <a:r>
              <a:rPr lang="en-US" dirty="0" smtClean="0"/>
              <a:t>Pressed to reduce the consumption of 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1981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breaker boys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562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alcohol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Breaker Boys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Breaker boys sort coal in at an anthracite coal breaker near South Pittston, Pennsylvania, in 1911. Photograph by Lewis Hine for the National Child Labor Committee.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612" r="1461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Amendment: Prohibition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Alcohol</a:t>
            </a:r>
          </a:p>
          <a:p>
            <a:endParaRPr lang="en-US" dirty="0"/>
          </a:p>
          <a:p>
            <a:r>
              <a:rPr lang="en-US" dirty="0" smtClean="0"/>
              <a:t>Down the Drain!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22" r="162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Efficiency Progressives had a strong faith in 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800" dirty="0" smtClean="0"/>
              <a:t>the basic goodness of humanity.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800" dirty="0" smtClean="0"/>
              <a:t>politicians to serve the people.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800" dirty="0" smtClean="0"/>
              <a:t>science and expertise.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800" dirty="0" smtClean="0"/>
              <a:t>luck.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Tragedy at the Triangle Shirtwaist Company led to 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800" dirty="0" smtClean="0"/>
              <a:t>child labor laws.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800" dirty="0" smtClean="0"/>
              <a:t>standards for safe use of machines.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800" dirty="0" smtClean="0"/>
              <a:t>laws against harmful fumes.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800" dirty="0" smtClean="0"/>
              <a:t>building codes requiring fire escapes.</a:t>
            </a:r>
          </a:p>
          <a:p>
            <a:pPr marL="749808" lvl="1" indent="-457200">
              <a:buFont typeface="+mj-lt"/>
              <a:buAutoNum type="alphaLcPeriod"/>
            </a:pPr>
            <a:endParaRPr lang="en-US" sz="2800" dirty="0" smtClean="0"/>
          </a:p>
          <a:p>
            <a:pPr marL="749808" lvl="1" indent="-457200">
              <a:buFont typeface="+mj-lt"/>
              <a:buAutoNum type="alphaLcPeriod"/>
            </a:pPr>
            <a:endParaRPr lang="en-US" sz="2800" dirty="0" smtClean="0"/>
          </a:p>
          <a:p>
            <a:pPr marL="749808" lvl="1" indent="-457200">
              <a:buFont typeface="+mj-lt"/>
              <a:buAutoNum type="alphaLcPeriod"/>
            </a:pPr>
            <a:endParaRPr lang="en-US" sz="2800" dirty="0" smtClean="0"/>
          </a:p>
          <a:p>
            <a:pPr marL="749808" lvl="1" indent="-457200">
              <a:buFont typeface="+mj-lt"/>
              <a:buAutoNum type="alphaLcPeriod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 According to the graphic, which of the following was not a cause of concern for the Muckrakers?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800" dirty="0" smtClean="0"/>
              <a:t>social problems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800" dirty="0" smtClean="0"/>
              <a:t>corporations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800" dirty="0" smtClean="0"/>
              <a:t>government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800" dirty="0" smtClean="0"/>
              <a:t>military actions</a:t>
            </a:r>
          </a:p>
          <a:p>
            <a:pPr marL="749808" lvl="1" indent="-457200">
              <a:buFont typeface="+mj-lt"/>
              <a:buAutoNum type="alphaLcPeriod"/>
            </a:pPr>
            <a:endParaRPr lang="en-US" sz="2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990600"/>
          <a:ext cx="7696200" cy="2106348"/>
        </p:xfrm>
        <a:graphic>
          <a:graphicData uri="http://schemas.openxmlformats.org/drawingml/2006/table">
            <a:tbl>
              <a:tblPr/>
              <a:tblGrid>
                <a:gridCol w="2565400"/>
                <a:gridCol w="2565400"/>
                <a:gridCol w="2565400"/>
              </a:tblGrid>
              <a:tr h="29797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Muckrakers’ Focus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0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Large Corporations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Government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Social Problems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da Tarbell writes series of articles critical of Standard Oil.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David Graham Philips describes influence of money in the Senate.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Jacob Riis writes 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How the Other Half Live,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a book that discusses poverty, disease, and crime.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0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Charles Edward Russell writes about the beef industry.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Lincoln Steffens writes report on vote stealing.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Muckraker articles lead to public debates on social and economic problems.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In general, progressives support reforms that would improve the lives of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3200" dirty="0" smtClean="0"/>
              <a:t>business owners.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3200" dirty="0" smtClean="0"/>
              <a:t>workers.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3200" dirty="0" smtClean="0"/>
              <a:t>politicians.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3200" dirty="0" smtClean="0"/>
              <a:t>commissioners.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progressivism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Progressivism era:</a:t>
            </a:r>
          </a:p>
          <a:p>
            <a:pPr>
              <a:buNone/>
            </a:pPr>
            <a:r>
              <a:rPr lang="en-US" dirty="0" smtClean="0"/>
              <a:t>		___________________________________</a:t>
            </a:r>
          </a:p>
          <a:p>
            <a:pPr>
              <a:buNone/>
            </a:pPr>
            <a:r>
              <a:rPr lang="en-US" dirty="0" smtClean="0"/>
              <a:t>		___________________________________</a:t>
            </a:r>
          </a:p>
          <a:p>
            <a:pPr lvl="1"/>
            <a:r>
              <a:rPr lang="en-US" dirty="0" smtClean="0"/>
              <a:t>They did this with reforms to</a:t>
            </a:r>
          </a:p>
          <a:p>
            <a:pPr lvl="2"/>
            <a:r>
              <a:rPr lang="en-US" dirty="0" smtClean="0"/>
              <a:t>____________________</a:t>
            </a:r>
          </a:p>
          <a:p>
            <a:pPr lvl="2"/>
            <a:r>
              <a:rPr lang="en-US" dirty="0" smtClean="0"/>
              <a:t>____________________</a:t>
            </a:r>
          </a:p>
          <a:p>
            <a:pPr lvl="2"/>
            <a:r>
              <a:rPr lang="en-US" dirty="0" smtClean="0"/>
              <a:t>____________________</a:t>
            </a:r>
          </a:p>
          <a:p>
            <a:r>
              <a:rPr lang="en-US" dirty="0" smtClean="0"/>
              <a:t>Progressives</a:t>
            </a:r>
          </a:p>
          <a:p>
            <a:pPr lvl="1"/>
            <a:r>
              <a:rPr lang="en-US" dirty="0" smtClean="0"/>
              <a:t>Belonged to both major political parties</a:t>
            </a:r>
          </a:p>
          <a:p>
            <a:pPr lvl="1"/>
            <a:r>
              <a:rPr lang="en-US" dirty="0" smtClean="0"/>
              <a:t>Were educated, middle class Americans</a:t>
            </a:r>
          </a:p>
          <a:p>
            <a:pPr lvl="1"/>
            <a:r>
              <a:rPr lang="en-US" dirty="0" smtClean="0"/>
              <a:t>Had ideas about how to fix problems in society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9812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 time when many Americans tried to improve their society.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27659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Society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3657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the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013774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Politics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Progressives thought to improve faith in </a:t>
            </a:r>
          </a:p>
          <a:p>
            <a:pPr lvl="1"/>
            <a:r>
              <a:rPr lang="en-US" dirty="0" smtClean="0"/>
              <a:t>______________________________</a:t>
            </a:r>
          </a:p>
          <a:p>
            <a:pPr lvl="2"/>
            <a:r>
              <a:rPr lang="en-US" dirty="0" smtClean="0"/>
              <a:t>Light bulb, telephone, &amp; automobile</a:t>
            </a:r>
          </a:p>
          <a:p>
            <a:pPr lvl="1"/>
            <a:r>
              <a:rPr lang="en-US" dirty="0" smtClean="0"/>
              <a:t>______________________________</a:t>
            </a:r>
          </a:p>
          <a:p>
            <a:pPr lvl="2"/>
            <a:r>
              <a:rPr lang="en-US" dirty="0" smtClean="0"/>
              <a:t>Skyscrapers &amp; railroads</a:t>
            </a:r>
          </a:p>
          <a:p>
            <a:r>
              <a:rPr lang="en-US" dirty="0" smtClean="0"/>
              <a:t>Muckrakers</a:t>
            </a:r>
          </a:p>
          <a:p>
            <a:pPr lvl="1"/>
            <a:r>
              <a:rPr lang="en-US" dirty="0" smtClean="0"/>
              <a:t>Journalists who investigated ______________________________ &amp; ______________________________</a:t>
            </a:r>
          </a:p>
          <a:p>
            <a:pPr lvl="2"/>
            <a:r>
              <a:rPr lang="en-US" dirty="0" smtClean="0"/>
              <a:t>They were named for a character who’d scrape the filth on the ground, but ignore everything else.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Science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743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Technology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343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scandal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64820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corruption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Muckrakers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President Theodore Roosevelt agreed with many of the charges made by the muckrakers, but accused them of using methods that were irresponsible and sensationalistic. The name actually comes from a John Bunyan character in Pilgrims Progress who spent his entire life raking muck, never lifting his eyes up from his labors.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53" r="1245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How the Other Half Lives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Jacob Riis’s documentation of the squalid living conditions in New York City slums in the 1880s. 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585" r="958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Jungle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Upton Sinclair’s fictional work which exposed conditions in the U.S. meat packing industry. The novel caused a public uproar that contributed in part to the passage a few months later of the 1906 Pure Food and Drug Act and the Meat Inspection Act.</a:t>
            </a:r>
            <a:endParaRPr lang="en-US" dirty="0"/>
          </a:p>
        </p:txBody>
      </p:sp>
      <p:pic>
        <p:nvPicPr>
          <p:cNvPr id="6152" name="Picture 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4" b="14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Reforming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Progressives condemned government corruption</a:t>
            </a:r>
          </a:p>
          <a:p>
            <a:pPr lvl="1"/>
            <a:r>
              <a:rPr lang="en-US" dirty="0" smtClean="0"/>
              <a:t>Using ____________________________ efficiency</a:t>
            </a:r>
          </a:p>
          <a:p>
            <a:pPr lvl="1"/>
            <a:r>
              <a:rPr lang="en-US" dirty="0" smtClean="0"/>
              <a:t>Politicians would hire _______________________</a:t>
            </a:r>
          </a:p>
          <a:p>
            <a:pPr lvl="2"/>
            <a:r>
              <a:rPr lang="en-US" dirty="0" smtClean="0"/>
              <a:t>Problem: they aren’t a right fit</a:t>
            </a:r>
          </a:p>
          <a:p>
            <a:r>
              <a:rPr lang="en-US" dirty="0" smtClean="0"/>
              <a:t>Direct election of senators</a:t>
            </a:r>
          </a:p>
          <a:p>
            <a:pPr lvl="1"/>
            <a:r>
              <a:rPr lang="en-US" dirty="0" smtClean="0"/>
              <a:t>______________________________ Amendment </a:t>
            </a:r>
          </a:p>
          <a:p>
            <a:pPr lvl="1"/>
            <a:r>
              <a:rPr lang="en-US" dirty="0" smtClean="0"/>
              <a:t>Before, this would be done by the 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362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business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743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friends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038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17</a:t>
            </a:r>
            <a:r>
              <a:rPr lang="en-US" sz="32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800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state legislature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the right to vote</a:t>
            </a:r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Women had been trying to gain suffrage since before  the ______________________________</a:t>
            </a:r>
          </a:p>
          <a:p>
            <a:pPr lvl="1"/>
            <a:r>
              <a:rPr lang="en-US" dirty="0" smtClean="0"/>
              <a:t>African American men were granted voting rights, but women were still denied</a:t>
            </a:r>
          </a:p>
          <a:p>
            <a:pPr lvl="1"/>
            <a:r>
              <a:rPr lang="en-US" dirty="0" smtClean="0"/>
              <a:t>They focused on ___________________________________ &amp; ___________________________________</a:t>
            </a:r>
          </a:p>
          <a:p>
            <a:r>
              <a:rPr lang="en-US" dirty="0" smtClean="0"/>
              <a:t>1920 success</a:t>
            </a:r>
          </a:p>
          <a:p>
            <a:pPr lvl="1"/>
            <a:r>
              <a:rPr lang="en-US" dirty="0" smtClean="0"/>
              <a:t>_____________________ Amendment was ratified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743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Civil War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343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Constitutional amendments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724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state governments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562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19</a:t>
            </a:r>
            <a:r>
              <a:rPr lang="en-US" sz="32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Suffragettes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679" b="1667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564</TotalTime>
  <Words>579</Words>
  <Application>Microsoft Office PowerPoint</Application>
  <PresentationFormat>On-screen Show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Chapter 8: The Progressive Movement</vt:lpstr>
      <vt:lpstr>The rise of progressivism</vt:lpstr>
      <vt:lpstr>PowerPoint Presentation</vt:lpstr>
      <vt:lpstr>Muckrakers</vt:lpstr>
      <vt:lpstr>How the Other Half Lives</vt:lpstr>
      <vt:lpstr>The Jungle</vt:lpstr>
      <vt:lpstr>Reforming Government</vt:lpstr>
      <vt:lpstr>suffrage</vt:lpstr>
      <vt:lpstr>Suffragettes</vt:lpstr>
      <vt:lpstr>Reforming safety</vt:lpstr>
      <vt:lpstr>Breaker Boys</vt:lpstr>
      <vt:lpstr>18th Amendment: Prohibition</vt:lpstr>
      <vt:lpstr>Q1</vt:lpstr>
      <vt:lpstr>Q2</vt:lpstr>
      <vt:lpstr>Q3 </vt:lpstr>
      <vt:lpstr>Q4</vt:lpstr>
      <vt:lpstr>End</vt:lpstr>
    </vt:vector>
  </TitlesOfParts>
  <Company>Lake Shore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The Progressive Movement</dc:title>
  <dc:creator>dhannawi</dc:creator>
  <cp:lastModifiedBy>Dawn Hannawi</cp:lastModifiedBy>
  <cp:revision>18</cp:revision>
  <cp:lastPrinted>2019-09-18T19:28:34Z</cp:lastPrinted>
  <dcterms:created xsi:type="dcterms:W3CDTF">2012-04-09T12:42:33Z</dcterms:created>
  <dcterms:modified xsi:type="dcterms:W3CDTF">2019-09-19T12:32:57Z</dcterms:modified>
</cp:coreProperties>
</file>