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58" r:id="rId3"/>
    <p:sldId id="259" r:id="rId4"/>
    <p:sldId id="257" r:id="rId5"/>
    <p:sldId id="261" r:id="rId6"/>
    <p:sldId id="262" r:id="rId7"/>
    <p:sldId id="263" r:id="rId8"/>
    <p:sldId id="264"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726" autoAdjust="0"/>
  </p:normalViewPr>
  <p:slideViewPr>
    <p:cSldViewPr>
      <p:cViewPr varScale="1">
        <p:scale>
          <a:sx n="77" d="100"/>
          <a:sy n="77" d="100"/>
        </p:scale>
        <p:origin x="-136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0DDB91F-07AD-424D-B284-8B80A29A83CE}" type="datetimeFigureOut">
              <a:rPr lang="en-US" smtClean="0"/>
              <a:t>9/19/2019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B8DE590-3797-4A18-9A52-5C75CB695D3C}" type="slidenum">
              <a:rPr lang="en-US" smtClean="0"/>
              <a:t>‹#›</a:t>
            </a:fld>
            <a:endParaRPr lang="en-US"/>
          </a:p>
        </p:txBody>
      </p:sp>
    </p:spTree>
    <p:extLst>
      <p:ext uri="{BB962C8B-B14F-4D97-AF65-F5344CB8AC3E}">
        <p14:creationId xmlns:p14="http://schemas.microsoft.com/office/powerpoint/2010/main" val="11076732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2D88FAA-25D7-41E4-9E52-5C0C7C431107}" type="datetimeFigureOut">
              <a:rPr lang="en-US" smtClean="0"/>
              <a:t>9/19/2019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98528BA-129D-4350-ADFB-2FA3EBA5D61F}" type="slidenum">
              <a:rPr lang="en-US" smtClean="0"/>
              <a:t>‹#›</a:t>
            </a:fld>
            <a:endParaRPr lang="en-US"/>
          </a:p>
        </p:txBody>
      </p:sp>
    </p:spTree>
    <p:extLst>
      <p:ext uri="{BB962C8B-B14F-4D97-AF65-F5344CB8AC3E}">
        <p14:creationId xmlns:p14="http://schemas.microsoft.com/office/powerpoint/2010/main" val="4120734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outube.com/watch?v=eqFm_7KyfHI"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Video (How</a:t>
            </a:r>
            <a:r>
              <a:rPr lang="en-US" baseline="0" dirty="0" smtClean="0"/>
              <a:t> It’s Made)</a:t>
            </a:r>
            <a:r>
              <a:rPr lang="en-US" dirty="0" smtClean="0"/>
              <a:t>: </a:t>
            </a:r>
            <a:r>
              <a:rPr lang="en-US" dirty="0" smtClean="0">
                <a:hlinkClick r:id="rId3"/>
              </a:rPr>
              <a:t>https://www.youtube.com/watch?v=eqFm_7KyfHI</a:t>
            </a:r>
            <a:endParaRPr lang="en-US" dirty="0"/>
          </a:p>
        </p:txBody>
      </p:sp>
      <p:sp>
        <p:nvSpPr>
          <p:cNvPr id="4" name="Slide Number Placeholder 3"/>
          <p:cNvSpPr>
            <a:spLocks noGrp="1"/>
          </p:cNvSpPr>
          <p:nvPr>
            <p:ph type="sldNum" sz="quarter" idx="10"/>
          </p:nvPr>
        </p:nvSpPr>
        <p:spPr/>
        <p:txBody>
          <a:bodyPr/>
          <a:lstStyle/>
          <a:p>
            <a:fld id="{B98528BA-129D-4350-ADFB-2FA3EBA5D61F}" type="slidenum">
              <a:rPr lang="en-US" smtClean="0"/>
              <a:t>3</a:t>
            </a:fld>
            <a:endParaRPr lang="en-US"/>
          </a:p>
        </p:txBody>
      </p:sp>
    </p:spTree>
    <p:extLst>
      <p:ext uri="{BB962C8B-B14F-4D97-AF65-F5344CB8AC3E}">
        <p14:creationId xmlns:p14="http://schemas.microsoft.com/office/powerpoint/2010/main" val="917285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smtClean="0"/>
              <a:t>The Silk Road connected the West with the East through cities like Alexandria </a:t>
            </a:r>
            <a:r>
              <a:rPr lang="en-US" dirty="0" err="1" smtClean="0"/>
              <a:t>Eschate</a:t>
            </a:r>
            <a:r>
              <a:rPr lang="en-US" dirty="0" smtClean="0"/>
              <a:t> (Alexandria the Furthest) founded by Alexander the Great in 329 B.C.E. The Han Dynasty’s capital </a:t>
            </a:r>
            <a:r>
              <a:rPr lang="en-US" dirty="0" err="1" smtClean="0"/>
              <a:t>Chang’an</a:t>
            </a:r>
            <a:r>
              <a:rPr lang="en-US" dirty="0" smtClean="0"/>
              <a:t> (now spelled Xi’an) in central China was the main city at the eastern end of the Silk Road.</a:t>
            </a:r>
          </a:p>
          <a:p>
            <a:pPr defTabSz="931774"/>
            <a:endParaRPr lang="en-US" dirty="0" smtClean="0"/>
          </a:p>
          <a:p>
            <a:pPr defTabSz="931774"/>
            <a:r>
              <a:rPr lang="en-US" dirty="0" smtClean="0"/>
              <a:t>The Silk Road was actually a series of roads extending north and south. People used these roads to carry goods between Rome and </a:t>
            </a:r>
            <a:r>
              <a:rPr lang="en-US" dirty="0" err="1" smtClean="0"/>
              <a:t>Chang’an</a:t>
            </a:r>
            <a:r>
              <a:rPr lang="en-US" dirty="0" smtClean="0"/>
              <a:t>. At times, sea routes carried this trade, as maritime technologies improved or when violence threatened land traders. When pirates and other perils faced the merchants on the sea routes, trade increased on the land routes.</a:t>
            </a:r>
            <a:endParaRPr lang="en-US" dirty="0" smtClean="0"/>
          </a:p>
          <a:p>
            <a:endParaRPr lang="en-US" dirty="0"/>
          </a:p>
        </p:txBody>
      </p:sp>
      <p:sp>
        <p:nvSpPr>
          <p:cNvPr id="4" name="Slide Number Placeholder 3"/>
          <p:cNvSpPr>
            <a:spLocks noGrp="1"/>
          </p:cNvSpPr>
          <p:nvPr>
            <p:ph type="sldNum" sz="quarter" idx="10"/>
          </p:nvPr>
        </p:nvSpPr>
        <p:spPr/>
        <p:txBody>
          <a:bodyPr/>
          <a:lstStyle/>
          <a:p>
            <a:fld id="{B98528BA-129D-4350-ADFB-2FA3EBA5D61F}" type="slidenum">
              <a:rPr lang="en-US" smtClean="0"/>
              <a:t>4</a:t>
            </a:fld>
            <a:endParaRPr lang="en-US"/>
          </a:p>
        </p:txBody>
      </p:sp>
    </p:spTree>
    <p:extLst>
      <p:ext uri="{BB962C8B-B14F-4D97-AF65-F5344CB8AC3E}">
        <p14:creationId xmlns:p14="http://schemas.microsoft.com/office/powerpoint/2010/main" val="2376174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8528BA-129D-4350-ADFB-2FA3EBA5D61F}" type="slidenum">
              <a:rPr lang="en-US" smtClean="0"/>
              <a:t>7</a:t>
            </a:fld>
            <a:endParaRPr lang="en-US"/>
          </a:p>
        </p:txBody>
      </p:sp>
    </p:spTree>
    <p:extLst>
      <p:ext uri="{BB962C8B-B14F-4D97-AF65-F5344CB8AC3E}">
        <p14:creationId xmlns:p14="http://schemas.microsoft.com/office/powerpoint/2010/main" val="31854763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C3CC960E-E033-4525-81FA-C1CB6B919B8B}" type="datetimeFigureOut">
              <a:rPr lang="en-US" smtClean="0"/>
              <a:t>9/19/2019</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46F038E-E5AF-4079-ADAA-968D79A21325}"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CC960E-E033-4525-81FA-C1CB6B919B8B}"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F038E-E5AF-4079-ADAA-968D79A21325}"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CC960E-E033-4525-81FA-C1CB6B919B8B}"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F038E-E5AF-4079-ADAA-968D79A21325}"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CC960E-E033-4525-81FA-C1CB6B919B8B}"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F038E-E5AF-4079-ADAA-968D79A21325}"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CC960E-E033-4525-81FA-C1CB6B919B8B}"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F038E-E5AF-4079-ADAA-968D79A2132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3CC960E-E033-4525-81FA-C1CB6B919B8B}"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F038E-E5AF-4079-ADAA-968D79A21325}"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CC960E-E033-4525-81FA-C1CB6B919B8B}" type="datetimeFigureOut">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6F038E-E5AF-4079-ADAA-968D79A21325}"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CC960E-E033-4525-81FA-C1CB6B919B8B}" type="datetimeFigureOut">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6F038E-E5AF-4079-ADAA-968D79A21325}"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C960E-E033-4525-81FA-C1CB6B919B8B}" type="datetimeFigureOut">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6F038E-E5AF-4079-ADAA-968D79A2132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CC960E-E033-4525-81FA-C1CB6B919B8B}"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F038E-E5AF-4079-ADAA-968D79A2132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CC960E-E033-4525-81FA-C1CB6B919B8B}"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F038E-E5AF-4079-ADAA-968D79A2132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C3CC960E-E033-4525-81FA-C1CB6B919B8B}" type="datetimeFigureOut">
              <a:rPr lang="en-US" smtClean="0"/>
              <a:t>9/19/2019</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346F038E-E5AF-4079-ADAA-968D79A2132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eqFm_7KyfHI"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Silk Road</a:t>
            </a:r>
            <a:endParaRPr lang="en-US" dirty="0"/>
          </a:p>
        </p:txBody>
      </p:sp>
      <p:sp>
        <p:nvSpPr>
          <p:cNvPr id="3" name="Subtitle 2"/>
          <p:cNvSpPr>
            <a:spLocks noGrp="1"/>
          </p:cNvSpPr>
          <p:nvPr>
            <p:ph type="subTitle" idx="1"/>
          </p:nvPr>
        </p:nvSpPr>
        <p:spPr/>
        <p:txBody>
          <a:bodyPr/>
          <a:lstStyle/>
          <a:p>
            <a:r>
              <a:rPr lang="en-US" dirty="0" smtClean="0"/>
              <a:t>Chapter 8.2</a:t>
            </a:r>
            <a:endParaRPr lang="en-US" dirty="0"/>
          </a:p>
        </p:txBody>
      </p:sp>
    </p:spTree>
    <p:extLst>
      <p:ext uri="{BB962C8B-B14F-4D97-AF65-F5344CB8AC3E}">
        <p14:creationId xmlns:p14="http://schemas.microsoft.com/office/powerpoint/2010/main" val="607215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381053"/>
          </a:xfrm>
        </p:spPr>
        <p:txBody>
          <a:bodyPr>
            <a:normAutofit/>
          </a:bodyPr>
          <a:lstStyle/>
          <a:p>
            <a:r>
              <a:rPr lang="en-US" dirty="0"/>
              <a:t>During the Han Dynasty in China, 206 B.C.E. to 220 C.E., a period </a:t>
            </a:r>
            <a:r>
              <a:rPr lang="en-US" dirty="0" smtClean="0"/>
              <a:t>of stability </a:t>
            </a:r>
            <a:r>
              <a:rPr lang="en-US" dirty="0"/>
              <a:t>was established across China. </a:t>
            </a:r>
            <a:endParaRPr lang="en-US" dirty="0" smtClean="0"/>
          </a:p>
          <a:p>
            <a:endParaRPr lang="en-US" dirty="0" smtClean="0"/>
          </a:p>
          <a:p>
            <a:r>
              <a:rPr lang="en-US" dirty="0" smtClean="0"/>
              <a:t>One </a:t>
            </a:r>
            <a:r>
              <a:rPr lang="en-US" dirty="0"/>
              <a:t>result of this stability </a:t>
            </a:r>
            <a:r>
              <a:rPr lang="en-US" dirty="0" smtClean="0"/>
              <a:t>was an </a:t>
            </a:r>
            <a:r>
              <a:rPr lang="en-US" dirty="0"/>
              <a:t>increase in trade between the cities of the dynasty’s region. </a:t>
            </a:r>
            <a:endParaRPr lang="en-US" dirty="0" smtClean="0"/>
          </a:p>
          <a:p>
            <a:endParaRPr lang="en-US" dirty="0" smtClean="0"/>
          </a:p>
          <a:p>
            <a:r>
              <a:rPr lang="en-US" dirty="0" smtClean="0"/>
              <a:t>This trade spread </a:t>
            </a:r>
            <a:r>
              <a:rPr lang="en-US" dirty="0"/>
              <a:t>to regions that are now India, Pakistan, Iraq and Iran, and as </a:t>
            </a:r>
            <a:r>
              <a:rPr lang="en-US" dirty="0" smtClean="0"/>
              <a:t>far as </a:t>
            </a:r>
            <a:r>
              <a:rPr lang="en-US" dirty="0"/>
              <a:t>the Mediterranean Sea to Rome.</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710320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Text Placeholder 7"/>
          <p:cNvSpPr>
            <a:spLocks noGrp="1"/>
          </p:cNvSpPr>
          <p:nvPr>
            <p:ph type="body" idx="1"/>
          </p:nvPr>
        </p:nvSpPr>
        <p:spPr/>
        <p:txBody>
          <a:bodyPr/>
          <a:lstStyle/>
          <a:p>
            <a:endParaRPr lang="en-US" dirty="0"/>
          </a:p>
        </p:txBody>
      </p:sp>
      <p:sp>
        <p:nvSpPr>
          <p:cNvPr id="5" name="Content Placeholder 4"/>
          <p:cNvSpPr>
            <a:spLocks noGrp="1"/>
          </p:cNvSpPr>
          <p:nvPr>
            <p:ph sz="half" idx="2"/>
          </p:nvPr>
        </p:nvSpPr>
        <p:spPr/>
        <p:txBody>
          <a:bodyPr>
            <a:normAutofit fontScale="85000" lnSpcReduction="20000"/>
          </a:bodyPr>
          <a:lstStyle/>
          <a:p>
            <a:r>
              <a:rPr lang="en-US" dirty="0"/>
              <a:t>Commodities such as silk had become known to people in </a:t>
            </a:r>
            <a:r>
              <a:rPr lang="en-US" dirty="0" smtClean="0"/>
              <a:t>Rome through </a:t>
            </a:r>
            <a:r>
              <a:rPr lang="en-US" dirty="0"/>
              <a:t>regional trade within their empire as it spread west. </a:t>
            </a:r>
            <a:endParaRPr lang="en-US" dirty="0" smtClean="0"/>
          </a:p>
          <a:p>
            <a:endParaRPr lang="en-US" dirty="0"/>
          </a:p>
          <a:p>
            <a:r>
              <a:rPr lang="en-US" dirty="0" smtClean="0"/>
              <a:t>Silk was highly </a:t>
            </a:r>
            <a:r>
              <a:rPr lang="en-US" dirty="0"/>
              <a:t>desired in cities like Rome, where people wanted it for clothing </a:t>
            </a:r>
            <a:r>
              <a:rPr lang="en-US" dirty="0" smtClean="0"/>
              <a:t>and decoration</a:t>
            </a:r>
            <a:r>
              <a:rPr lang="en-US" dirty="0"/>
              <a:t>. Silk was very </a:t>
            </a:r>
            <a:r>
              <a:rPr lang="en-US" dirty="0" smtClean="0"/>
              <a:t>profitable </a:t>
            </a:r>
            <a:r>
              <a:rPr lang="en-US" dirty="0"/>
              <a:t>for producers in China.</a:t>
            </a:r>
            <a:endParaRPr lang="en-US" dirty="0"/>
          </a:p>
        </p:txBody>
      </p:sp>
      <p:sp>
        <p:nvSpPr>
          <p:cNvPr id="9" name="Text Placeholder 8"/>
          <p:cNvSpPr>
            <a:spLocks noGrp="1"/>
          </p:cNvSpPr>
          <p:nvPr>
            <p:ph type="body" sz="quarter" idx="3"/>
          </p:nvPr>
        </p:nvSpPr>
        <p:spPr/>
        <p:txBody>
          <a:bodyPr/>
          <a:lstStyle/>
          <a:p>
            <a:r>
              <a:rPr lang="en-US" dirty="0" smtClean="0"/>
              <a:t>How It’s Made</a:t>
            </a:r>
            <a:endParaRPr lang="en-US" dirty="0"/>
          </a:p>
        </p:txBody>
      </p:sp>
      <p:pic>
        <p:nvPicPr>
          <p:cNvPr id="2052" name="Picture 4" descr="Image result for silk production">
            <a:hlinkClick r:id="rId3"/>
          </p:cNvPr>
          <p:cNvPicPr>
            <a:picLocks noGrp="1" noChangeAspect="1" noChangeArrowheads="1"/>
          </p:cNvPicPr>
          <p:nvPr>
            <p:ph sz="quarter" idx="4"/>
          </p:nvPr>
        </p:nvPicPr>
        <p:blipFill rotWithShape="1">
          <a:blip r:embed="rId4">
            <a:extLst>
              <a:ext uri="{28A0092B-C50C-407E-A947-70E740481C1C}">
                <a14:useLocalDpi xmlns:a14="http://schemas.microsoft.com/office/drawing/2010/main" val="0"/>
              </a:ext>
            </a:extLst>
          </a:blip>
          <a:srcRect r="11123"/>
          <a:stretch/>
        </p:blipFill>
        <p:spPr bwMode="auto">
          <a:xfrm>
            <a:off x="4811928" y="2971800"/>
            <a:ext cx="3815132"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67179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a:xfrm>
            <a:off x="693869" y="0"/>
            <a:ext cx="7756263" cy="1054250"/>
          </a:xfrm>
        </p:spPr>
        <p:txBody>
          <a:bodyPr/>
          <a:lstStyle/>
          <a:p>
            <a:r>
              <a:rPr lang="en-US" b="1" dirty="0">
                <a:solidFill>
                  <a:schemeClr val="bg1"/>
                </a:solidFill>
              </a:rPr>
              <a:t>Map of the Silk Roads</a:t>
            </a:r>
            <a:endParaRPr lang="en-US" dirty="0">
              <a:solidFill>
                <a:schemeClr val="bg1"/>
              </a:solidFill>
            </a:endParaRP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591"/>
          <a:stretch/>
        </p:blipFill>
        <p:spPr bwMode="auto">
          <a:xfrm>
            <a:off x="1" y="1019175"/>
            <a:ext cx="9144000" cy="5838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35517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What Was Traded</a:t>
            </a:r>
            <a:endParaRPr lang="en-US" dirty="0"/>
          </a:p>
        </p:txBody>
      </p:sp>
      <p:sp>
        <p:nvSpPr>
          <p:cNvPr id="11" name="Text Placeholder 10"/>
          <p:cNvSpPr>
            <a:spLocks noGrp="1"/>
          </p:cNvSpPr>
          <p:nvPr>
            <p:ph type="body" idx="1"/>
          </p:nvPr>
        </p:nvSpPr>
        <p:spPr/>
        <p:txBody>
          <a:bodyPr>
            <a:normAutofit fontScale="92500" lnSpcReduction="20000"/>
          </a:bodyPr>
          <a:lstStyle/>
          <a:p>
            <a:r>
              <a:rPr lang="en-US" dirty="0" smtClean="0"/>
              <a:t>Goods (items) That Spread</a:t>
            </a:r>
            <a:endParaRPr lang="en-US" dirty="0"/>
          </a:p>
        </p:txBody>
      </p:sp>
      <p:sp>
        <p:nvSpPr>
          <p:cNvPr id="6" name="Content Placeholder 5"/>
          <p:cNvSpPr>
            <a:spLocks noGrp="1"/>
          </p:cNvSpPr>
          <p:nvPr>
            <p:ph sz="half" idx="2"/>
          </p:nvPr>
        </p:nvSpPr>
        <p:spPr>
          <a:xfrm>
            <a:off x="688488" y="2947594"/>
            <a:ext cx="3803904" cy="3758005"/>
          </a:xfrm>
        </p:spPr>
        <p:txBody>
          <a:bodyPr>
            <a:normAutofit/>
          </a:bodyPr>
          <a:lstStyle/>
          <a:p>
            <a:r>
              <a:rPr lang="en-US" dirty="0" smtClean="0"/>
              <a:t>Magnetic Compass</a:t>
            </a:r>
          </a:p>
          <a:p>
            <a:r>
              <a:rPr lang="en-US" dirty="0" smtClean="0"/>
              <a:t>Silk</a:t>
            </a:r>
          </a:p>
          <a:p>
            <a:r>
              <a:rPr lang="en-US" dirty="0" smtClean="0"/>
              <a:t>Gunpowder</a:t>
            </a:r>
          </a:p>
          <a:p>
            <a:r>
              <a:rPr lang="en-US" dirty="0" smtClean="0"/>
              <a:t>Ceramics</a:t>
            </a:r>
          </a:p>
          <a:p>
            <a:r>
              <a:rPr lang="en-US" dirty="0" smtClean="0"/>
              <a:t>Dates</a:t>
            </a:r>
          </a:p>
          <a:p>
            <a:r>
              <a:rPr lang="en-US" dirty="0" smtClean="0"/>
              <a:t>Copper</a:t>
            </a:r>
          </a:p>
          <a:p>
            <a:r>
              <a:rPr lang="en-US" dirty="0" smtClean="0"/>
              <a:t>Herbs</a:t>
            </a:r>
          </a:p>
          <a:p>
            <a:r>
              <a:rPr lang="en-US" dirty="0" smtClean="0"/>
              <a:t>Gold</a:t>
            </a:r>
            <a:endParaRPr lang="en-US" dirty="0"/>
          </a:p>
        </p:txBody>
      </p:sp>
      <p:sp>
        <p:nvSpPr>
          <p:cNvPr id="12" name="Text Placeholder 11"/>
          <p:cNvSpPr>
            <a:spLocks noGrp="1"/>
          </p:cNvSpPr>
          <p:nvPr>
            <p:ph type="body" sz="quarter" idx="3"/>
          </p:nvPr>
        </p:nvSpPr>
        <p:spPr/>
        <p:txBody>
          <a:bodyPr>
            <a:normAutofit fontScale="92500" lnSpcReduction="20000"/>
          </a:bodyPr>
          <a:lstStyle/>
          <a:p>
            <a:r>
              <a:rPr lang="en-US" dirty="0" smtClean="0"/>
              <a:t>Other Things That  Spread</a:t>
            </a:r>
            <a:endParaRPr lang="en-US" dirty="0"/>
          </a:p>
        </p:txBody>
      </p:sp>
      <p:sp>
        <p:nvSpPr>
          <p:cNvPr id="13" name="Content Placeholder 12"/>
          <p:cNvSpPr>
            <a:spLocks noGrp="1"/>
          </p:cNvSpPr>
          <p:nvPr>
            <p:ph sz="quarter" idx="4"/>
          </p:nvPr>
        </p:nvSpPr>
        <p:spPr>
          <a:xfrm>
            <a:off x="4645026" y="2944368"/>
            <a:ext cx="3799728" cy="3532632"/>
          </a:xfrm>
        </p:spPr>
        <p:txBody>
          <a:bodyPr/>
          <a:lstStyle/>
          <a:p>
            <a:r>
              <a:rPr lang="en-US" dirty="0" smtClean="0"/>
              <a:t>Religions</a:t>
            </a:r>
          </a:p>
          <a:p>
            <a:r>
              <a:rPr lang="en-US" dirty="0" smtClean="0"/>
              <a:t>Cultures</a:t>
            </a:r>
          </a:p>
          <a:p>
            <a:pPr lvl="1"/>
            <a:r>
              <a:rPr lang="en-US" dirty="0" smtClean="0"/>
              <a:t>Ideas</a:t>
            </a:r>
          </a:p>
          <a:p>
            <a:pPr lvl="1"/>
            <a:r>
              <a:rPr lang="en-US" dirty="0" smtClean="0"/>
              <a:t>Languages</a:t>
            </a:r>
          </a:p>
          <a:p>
            <a:pPr lvl="1"/>
            <a:r>
              <a:rPr lang="en-US" dirty="0" smtClean="0"/>
              <a:t>Customs</a:t>
            </a:r>
            <a:endParaRPr lang="en-US" dirty="0"/>
          </a:p>
          <a:p>
            <a:pPr lvl="1"/>
            <a:r>
              <a:rPr lang="en-US" dirty="0" smtClean="0"/>
              <a:t>Scientific Knowledge</a:t>
            </a:r>
          </a:p>
          <a:p>
            <a:r>
              <a:rPr lang="en-US" dirty="0" smtClean="0"/>
              <a:t>Diseases</a:t>
            </a:r>
          </a:p>
          <a:p>
            <a:pPr lvl="1"/>
            <a:r>
              <a:rPr lang="en-US" dirty="0" smtClean="0"/>
              <a:t>The Bubonic Plague</a:t>
            </a:r>
            <a:endParaRPr lang="en-US" dirty="0"/>
          </a:p>
        </p:txBody>
      </p:sp>
    </p:spTree>
    <p:extLst>
      <p:ext uri="{BB962C8B-B14F-4D97-AF65-F5344CB8AC3E}">
        <p14:creationId xmlns:p14="http://schemas.microsoft.com/office/powerpoint/2010/main" val="12416304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a:xfrm>
            <a:off x="304800" y="570156"/>
            <a:ext cx="8610600" cy="1054250"/>
          </a:xfrm>
        </p:spPr>
        <p:txBody>
          <a:bodyPr>
            <a:normAutofit fontScale="90000"/>
          </a:bodyPr>
          <a:lstStyle/>
          <a:p>
            <a:r>
              <a:rPr lang="en-US" dirty="0"/>
              <a:t>Bartering along the Silk Road</a:t>
            </a:r>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989" t="1430" r="2511" b="389"/>
          <a:stretch/>
        </p:blipFill>
        <p:spPr bwMode="auto">
          <a:xfrm>
            <a:off x="1046205" y="1715681"/>
            <a:ext cx="7070124" cy="48691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400800" y="5906418"/>
            <a:ext cx="685800" cy="584775"/>
          </a:xfrm>
          <a:prstGeom prst="rect">
            <a:avLst/>
          </a:prstGeom>
          <a:noFill/>
        </p:spPr>
        <p:txBody>
          <a:bodyPr wrap="square" rtlCol="0">
            <a:spAutoFit/>
          </a:bodyPr>
          <a:lstStyle/>
          <a:p>
            <a:pPr algn="ctr"/>
            <a:r>
              <a:rPr lang="en-US" sz="3200" b="1" dirty="0" smtClean="0">
                <a:solidFill>
                  <a:srgbClr val="C00000"/>
                </a:solidFill>
              </a:rPr>
              <a:t>16</a:t>
            </a:r>
            <a:endParaRPr lang="en-US" sz="3200" b="1" dirty="0">
              <a:solidFill>
                <a:srgbClr val="C00000"/>
              </a:solidFill>
            </a:endParaRPr>
          </a:p>
        </p:txBody>
      </p:sp>
      <p:sp>
        <p:nvSpPr>
          <p:cNvPr id="6" name="TextBox 5"/>
          <p:cNvSpPr txBox="1"/>
          <p:nvPr/>
        </p:nvSpPr>
        <p:spPr>
          <a:xfrm>
            <a:off x="5638800" y="5906418"/>
            <a:ext cx="685800" cy="584775"/>
          </a:xfrm>
          <a:prstGeom prst="rect">
            <a:avLst/>
          </a:prstGeom>
          <a:noFill/>
        </p:spPr>
        <p:txBody>
          <a:bodyPr wrap="square" rtlCol="0">
            <a:spAutoFit/>
          </a:bodyPr>
          <a:lstStyle/>
          <a:p>
            <a:pPr algn="ctr"/>
            <a:r>
              <a:rPr lang="en-US" sz="3200" b="1" dirty="0" smtClean="0">
                <a:solidFill>
                  <a:srgbClr val="C00000"/>
                </a:solidFill>
              </a:rPr>
              <a:t>8</a:t>
            </a:r>
            <a:endParaRPr lang="en-US" sz="3200" b="1" dirty="0">
              <a:solidFill>
                <a:srgbClr val="C00000"/>
              </a:solidFill>
            </a:endParaRPr>
          </a:p>
        </p:txBody>
      </p:sp>
      <p:sp>
        <p:nvSpPr>
          <p:cNvPr id="7" name="TextBox 6"/>
          <p:cNvSpPr txBox="1"/>
          <p:nvPr/>
        </p:nvSpPr>
        <p:spPr>
          <a:xfrm>
            <a:off x="3657600" y="4038600"/>
            <a:ext cx="685800" cy="584775"/>
          </a:xfrm>
          <a:prstGeom prst="rect">
            <a:avLst/>
          </a:prstGeom>
          <a:noFill/>
        </p:spPr>
        <p:txBody>
          <a:bodyPr wrap="square" rtlCol="0">
            <a:spAutoFit/>
          </a:bodyPr>
          <a:lstStyle/>
          <a:p>
            <a:pPr algn="ctr"/>
            <a:r>
              <a:rPr lang="en-US" sz="3200" b="1" dirty="0">
                <a:solidFill>
                  <a:srgbClr val="C00000"/>
                </a:solidFill>
              </a:rPr>
              <a:t>4</a:t>
            </a:r>
            <a:endParaRPr lang="en-US" sz="3200" b="1" dirty="0">
              <a:solidFill>
                <a:srgbClr val="C00000"/>
              </a:solidFill>
            </a:endParaRPr>
          </a:p>
        </p:txBody>
      </p:sp>
      <p:sp>
        <p:nvSpPr>
          <p:cNvPr id="8" name="TextBox 7"/>
          <p:cNvSpPr txBox="1"/>
          <p:nvPr/>
        </p:nvSpPr>
        <p:spPr>
          <a:xfrm>
            <a:off x="5638800" y="4069436"/>
            <a:ext cx="685800" cy="584775"/>
          </a:xfrm>
          <a:prstGeom prst="rect">
            <a:avLst/>
          </a:prstGeom>
          <a:noFill/>
        </p:spPr>
        <p:txBody>
          <a:bodyPr wrap="square" rtlCol="0">
            <a:spAutoFit/>
          </a:bodyPr>
          <a:lstStyle/>
          <a:p>
            <a:pPr algn="ctr"/>
            <a:r>
              <a:rPr lang="en-US" sz="3200" b="1" dirty="0">
                <a:solidFill>
                  <a:srgbClr val="C00000"/>
                </a:solidFill>
              </a:rPr>
              <a:t>4</a:t>
            </a:r>
            <a:endParaRPr lang="en-US" sz="3200" b="1" dirty="0">
              <a:solidFill>
                <a:srgbClr val="C00000"/>
              </a:solidFill>
            </a:endParaRPr>
          </a:p>
        </p:txBody>
      </p:sp>
    </p:spTree>
    <p:extLst>
      <p:ext uri="{BB962C8B-B14F-4D97-AF65-F5344CB8AC3E}">
        <p14:creationId xmlns:p14="http://schemas.microsoft.com/office/powerpoint/2010/main" val="4274794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to="" calcmode="lin" valueType="num">
                                      <p:cBhvr>
                                        <p:cTn id="12" dur="1" fill="hold"/>
                                        <p:tgtEl>
                                          <p:spTgt spid="6"/>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to="" calcmode="lin" valueType="num">
                                      <p:cBhvr>
                                        <p:cTn id="17" dur="1" fill="hold"/>
                                        <p:tgtEl>
                                          <p:spTgt spid="7"/>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to="" calcmode="lin" valueType="num">
                                      <p:cBhvr>
                                        <p:cTn id="22"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Fill in the rest of the </a:t>
            </a:r>
            <a:r>
              <a:rPr lang="en-US" dirty="0" smtClean="0"/>
              <a:t>table</a:t>
            </a:r>
          </a:p>
          <a:p>
            <a:endParaRPr lang="en-US" dirty="0"/>
          </a:p>
          <a:p>
            <a:r>
              <a:rPr lang="en-US" dirty="0" smtClean="0"/>
              <a:t>Once the information is complete, it will help you answer the questions in Parts I, II, and III</a:t>
            </a:r>
            <a:endParaRPr lang="en-US" dirty="0"/>
          </a:p>
        </p:txBody>
      </p:sp>
      <p:sp>
        <p:nvSpPr>
          <p:cNvPr id="3" name="Title 2"/>
          <p:cNvSpPr>
            <a:spLocks noGrp="1"/>
          </p:cNvSpPr>
          <p:nvPr>
            <p:ph type="title"/>
          </p:nvPr>
        </p:nvSpPr>
        <p:spPr/>
        <p:txBody>
          <a:bodyPr/>
          <a:lstStyle/>
          <a:p>
            <a:r>
              <a:rPr lang="en-US" dirty="0" smtClean="0"/>
              <a:t>Assignment</a:t>
            </a:r>
            <a:endParaRPr lang="en-US" dirty="0"/>
          </a:p>
        </p:txBody>
      </p:sp>
    </p:spTree>
    <p:extLst>
      <p:ext uri="{BB962C8B-B14F-4D97-AF65-F5344CB8AC3E}">
        <p14:creationId xmlns:p14="http://schemas.microsoft.com/office/powerpoint/2010/main" val="504452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END</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7092321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339</TotalTime>
  <Words>333</Words>
  <Application>Microsoft Office PowerPoint</Application>
  <PresentationFormat>On-screen Show (4:3)</PresentationFormat>
  <Paragraphs>48</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Hardcover</vt:lpstr>
      <vt:lpstr>The Silk Road</vt:lpstr>
      <vt:lpstr>PowerPoint Presentation</vt:lpstr>
      <vt:lpstr>PowerPoint Presentation</vt:lpstr>
      <vt:lpstr>Map of the Silk Roads</vt:lpstr>
      <vt:lpstr>What Was Traded</vt:lpstr>
      <vt:lpstr>Bartering along the Silk Road</vt:lpstr>
      <vt:lpstr>Assignment</vt:lpstr>
      <vt:lpstr>END</vt:lpstr>
    </vt:vector>
  </TitlesOfParts>
  <Company>L'Anse Creuse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Silk Road</dc:title>
  <dc:creator>Dawn Hannawi</dc:creator>
  <cp:lastModifiedBy>Dawn Hannawi</cp:lastModifiedBy>
  <cp:revision>6</cp:revision>
  <cp:lastPrinted>2019-09-19T13:12:33Z</cp:lastPrinted>
  <dcterms:created xsi:type="dcterms:W3CDTF">2019-09-19T10:28:56Z</dcterms:created>
  <dcterms:modified xsi:type="dcterms:W3CDTF">2019-09-19T16:08:10Z</dcterms:modified>
</cp:coreProperties>
</file>