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59" r:id="rId4"/>
    <p:sldId id="260" r:id="rId5"/>
    <p:sldId id="262" r:id="rId6"/>
    <p:sldId id="261" r:id="rId7"/>
    <p:sldId id="272" r:id="rId8"/>
    <p:sldId id="273" r:id="rId9"/>
    <p:sldId id="274" r:id="rId10"/>
    <p:sldId id="278" r:id="rId11"/>
    <p:sldId id="277" r:id="rId12"/>
    <p:sldId id="275" r:id="rId13"/>
    <p:sldId id="27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4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7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15B3E51D-8778-41C9-91DE-7C47187424E6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7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96B5EFD7-DBD1-4922-8E5B-EE9F39058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874F3-DB36-4320-89A3-DB944284AF8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F92C-BF05-4AA4-91F4-CAED3E40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4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(War</a:t>
            </a:r>
            <a:r>
              <a:rPr lang="en-US" baseline="0" dirty="0" smtClean="0"/>
              <a:t> Horse charge scene – </a:t>
            </a:r>
            <a:r>
              <a:rPr lang="en-US" baseline="0" smtClean="0"/>
              <a:t>machine guns)</a:t>
            </a:r>
            <a:r>
              <a:rPr lang="en-US" smtClean="0"/>
              <a:t>: https://www.youtube.com/watch?v=FXLcbrD6nsQ</a:t>
            </a: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F92C-BF05-4AA4-91F4-CAED3E408F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3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2812-598F-4BD2-B5D1-8C9B4BAD359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0537-1F3E-4CC6-A3D9-7A782EEB19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2812-598F-4BD2-B5D1-8C9B4BAD359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0537-1F3E-4CC6-A3D9-7A782EEB1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2812-598F-4BD2-B5D1-8C9B4BAD359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0537-1F3E-4CC6-A3D9-7A782EEB1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2812-598F-4BD2-B5D1-8C9B4BAD359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0537-1F3E-4CC6-A3D9-7A782EEB1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2812-598F-4BD2-B5D1-8C9B4BAD359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0537-1F3E-4CC6-A3D9-7A782EEB19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2812-598F-4BD2-B5D1-8C9B4BAD359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0537-1F3E-4CC6-A3D9-7A782EEB1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2812-598F-4BD2-B5D1-8C9B4BAD359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0537-1F3E-4CC6-A3D9-7A782EEB1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2812-598F-4BD2-B5D1-8C9B4BAD359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0537-1F3E-4CC6-A3D9-7A782EEB1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2812-598F-4BD2-B5D1-8C9B4BAD359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0537-1F3E-4CC6-A3D9-7A782EEB1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2812-598F-4BD2-B5D1-8C9B4BAD359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0537-1F3E-4CC6-A3D9-7A782EEB19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2812-598F-4BD2-B5D1-8C9B4BAD359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9E0537-1F3E-4CC6-A3D9-7A782EEB19B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EF2812-598F-4BD2-B5D1-8C9B4BAD359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9E0537-1F3E-4CC6-A3D9-7A782EEB19B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XLcbrD6ns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 – World War I and Its Aftermath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 – The United States Enters World War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lusitania pro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56" y="0"/>
            <a:ext cx="4494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lusitania propagan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1190" r="2912" b="2619"/>
          <a:stretch/>
        </p:blipFill>
        <p:spPr bwMode="auto">
          <a:xfrm>
            <a:off x="-93817" y="0"/>
            <a:ext cx="4829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8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niim1.shutterfly.com/ng/services/mediarender/THISLIFE/005088546251/media/123434800840/medium/1508153556/enh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U.S. Declares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__________________ telegraph</a:t>
            </a:r>
          </a:p>
          <a:p>
            <a:pPr lvl="1"/>
            <a:r>
              <a:rPr lang="en-US" dirty="0" smtClean="0"/>
              <a:t>In January 1917, the Germans make an offer to </a:t>
            </a:r>
            <a:r>
              <a:rPr lang="en-US" dirty="0"/>
              <a:t>__________________: </a:t>
            </a:r>
            <a:r>
              <a:rPr lang="en-US" dirty="0" smtClean="0"/>
              <a:t>“Join us, and Germany will restore Texas, New Mexico, and Arizona”</a:t>
            </a:r>
          </a:p>
          <a:p>
            <a:pPr lvl="1"/>
            <a:r>
              <a:rPr lang="en-US" dirty="0" smtClean="0"/>
              <a:t>The British intercept it, the intelligence is leaked</a:t>
            </a:r>
          </a:p>
          <a:p>
            <a:r>
              <a:rPr lang="en-US" dirty="0" smtClean="0"/>
              <a:t>Unrestricted __________________ warfare</a:t>
            </a:r>
          </a:p>
          <a:p>
            <a:pPr lvl="1"/>
            <a:r>
              <a:rPr lang="en-US" dirty="0" smtClean="0"/>
              <a:t>HANNAWI LESSON #1!!!!</a:t>
            </a:r>
          </a:p>
          <a:p>
            <a:pPr lvl="1"/>
            <a:r>
              <a:rPr lang="en-US" dirty="0" smtClean="0"/>
              <a:t>Between February-March, ____ American ships are sunk</a:t>
            </a:r>
          </a:p>
          <a:p>
            <a:pPr lvl="1"/>
            <a:r>
              <a:rPr lang="en-US" dirty="0" smtClean="0"/>
              <a:t>On April 6, America goes to war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2756" y="1828800"/>
            <a:ext cx="290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Zimmerman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667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Mexico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90797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submarine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855023"/>
            <a:ext cx="80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6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5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Alliances &amp; Militarism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1800s, Germany created an enemy of __________________ when they defeated their army and took a border area of territory.</a:t>
            </a:r>
          </a:p>
          <a:p>
            <a:r>
              <a:rPr lang="en-US" dirty="0" smtClean="0"/>
              <a:t>For protection, Germany formed the Triple __________________ with Italy and Austria-Hungary.</a:t>
            </a:r>
          </a:p>
          <a:p>
            <a:r>
              <a:rPr lang="en-US" dirty="0" smtClean="0"/>
              <a:t>__________________ is the aggressive build-up of armed forces to intimidate and threaten other nations.</a:t>
            </a:r>
          </a:p>
          <a:p>
            <a:r>
              <a:rPr lang="en-US" dirty="0" smtClean="0"/>
              <a:t>Germany’s military build-up freaks out France (and Russia), who create an understanding with long-standing rival, _________________________.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209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France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505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Alliance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962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Militarism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638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Great Britain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Austria-Hungary</a:t>
            </a:r>
          </a:p>
          <a:p>
            <a:r>
              <a:rPr lang="en-US" b="1" dirty="0" smtClean="0"/>
              <a:t>Belgium</a:t>
            </a:r>
          </a:p>
          <a:p>
            <a:r>
              <a:rPr lang="en-US" b="1" dirty="0" smtClean="0"/>
              <a:t>France</a:t>
            </a:r>
          </a:p>
          <a:p>
            <a:r>
              <a:rPr lang="en-US" b="1" dirty="0" smtClean="0"/>
              <a:t>Germany</a:t>
            </a:r>
          </a:p>
          <a:p>
            <a:r>
              <a:rPr lang="en-US" b="1" dirty="0" smtClean="0"/>
              <a:t>Russia</a:t>
            </a:r>
          </a:p>
          <a:p>
            <a:r>
              <a:rPr lang="en-US" b="1" dirty="0" smtClean="0"/>
              <a:t>Serbia</a:t>
            </a:r>
          </a:p>
          <a:p>
            <a:r>
              <a:rPr lang="en-US" b="1" dirty="0" smtClean="0"/>
              <a:t>United Kingdom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Austria-Hungary</a:t>
            </a:r>
          </a:p>
          <a:p>
            <a:r>
              <a:rPr lang="en-US" b="1" dirty="0" smtClean="0"/>
              <a:t>Belgium</a:t>
            </a:r>
          </a:p>
          <a:p>
            <a:r>
              <a:rPr lang="en-US" b="1" dirty="0" smtClean="0"/>
              <a:t>France</a:t>
            </a:r>
          </a:p>
          <a:p>
            <a:r>
              <a:rPr lang="en-US" b="1" dirty="0" smtClean="0"/>
              <a:t>Germany</a:t>
            </a:r>
          </a:p>
          <a:p>
            <a:r>
              <a:rPr lang="en-US" b="1" dirty="0" smtClean="0"/>
              <a:t>Russia</a:t>
            </a:r>
          </a:p>
          <a:p>
            <a:r>
              <a:rPr lang="en-US" b="1" dirty="0" smtClean="0"/>
              <a:t>Serbia</a:t>
            </a:r>
          </a:p>
          <a:p>
            <a:r>
              <a:rPr lang="en-US" b="1" dirty="0" smtClean="0"/>
              <a:t>United Kingdom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09800" y="2667000"/>
            <a:ext cx="2514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28800" y="4572000"/>
            <a:ext cx="2819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819400" y="3581400"/>
            <a:ext cx="22860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28800" y="3657600"/>
            <a:ext cx="2895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76600" y="2667000"/>
            <a:ext cx="1447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Imperialism &amp;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__________________, or a country controlling others, had become a very </a:t>
            </a:r>
            <a:r>
              <a:rPr lang="en-US" u="sng" dirty="0" smtClean="0"/>
              <a:t>popular</a:t>
            </a:r>
            <a:r>
              <a:rPr lang="en-US" dirty="0" smtClean="0"/>
              <a:t> idea in Europe.</a:t>
            </a:r>
          </a:p>
          <a:p>
            <a:r>
              <a:rPr lang="en-US" dirty="0" smtClean="0"/>
              <a:t>__________________, or intense pride in one’s homeland, became a very </a:t>
            </a:r>
            <a:r>
              <a:rPr lang="en-US" u="sng" dirty="0" smtClean="0"/>
              <a:t>powerful</a:t>
            </a:r>
            <a:r>
              <a:rPr lang="en-US" dirty="0" smtClean="0"/>
              <a:t> idea in Europe.</a:t>
            </a:r>
          </a:p>
          <a:p>
            <a:pPr lvl="1"/>
            <a:r>
              <a:rPr lang="en-US" dirty="0" smtClean="0"/>
              <a:t>“My country’s better than yours!”</a:t>
            </a:r>
          </a:p>
          <a:p>
            <a:r>
              <a:rPr lang="en-US" dirty="0" smtClean="0"/>
              <a:t>The ________________ wanted their land back from the Austro-Hungarian Empire.</a:t>
            </a:r>
          </a:p>
          <a:p>
            <a:r>
              <a:rPr lang="en-US" dirty="0" smtClean="0"/>
              <a:t>Lesson of History #2: Archduke __________________________ and his wife are assassinated by Serbian extremists.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Imperialism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667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Nationalism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038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Serbians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257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Franz Ferdinand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 Are Triggered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FF9933"/>
                </a:solidFill>
              </a:rPr>
              <a:t>Austria-Hungary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Belgium</a:t>
            </a:r>
          </a:p>
          <a:p>
            <a:r>
              <a:rPr lang="en-US" b="1" dirty="0" smtClean="0">
                <a:solidFill>
                  <a:srgbClr val="F2C400"/>
                </a:solidFill>
              </a:rPr>
              <a:t>France</a:t>
            </a:r>
          </a:p>
          <a:p>
            <a:r>
              <a:rPr lang="en-US" b="1" dirty="0" smtClean="0">
                <a:solidFill>
                  <a:srgbClr val="FF9933"/>
                </a:solidFill>
              </a:rPr>
              <a:t>Germany</a:t>
            </a:r>
          </a:p>
          <a:p>
            <a:r>
              <a:rPr lang="en-US" b="1" dirty="0" smtClean="0">
                <a:solidFill>
                  <a:srgbClr val="F2C400"/>
                </a:solidFill>
              </a:rPr>
              <a:t>Russia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Serbia</a:t>
            </a:r>
          </a:p>
          <a:p>
            <a:r>
              <a:rPr lang="en-US" b="1" dirty="0" smtClean="0">
                <a:solidFill>
                  <a:srgbClr val="F2C400"/>
                </a:solidFill>
              </a:rPr>
              <a:t>United Kingdom</a:t>
            </a:r>
            <a:endParaRPr lang="en-US" b="1" dirty="0">
              <a:solidFill>
                <a:srgbClr val="F2C4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FF9933"/>
                </a:solidFill>
              </a:rPr>
              <a:t>Austria-Hungary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Belgium</a:t>
            </a:r>
          </a:p>
          <a:p>
            <a:r>
              <a:rPr lang="en-US" b="1" dirty="0" smtClean="0">
                <a:solidFill>
                  <a:srgbClr val="F2C400"/>
                </a:solidFill>
              </a:rPr>
              <a:t>France</a:t>
            </a:r>
          </a:p>
          <a:p>
            <a:r>
              <a:rPr lang="en-US" b="1" dirty="0" smtClean="0">
                <a:solidFill>
                  <a:srgbClr val="FF9933"/>
                </a:solidFill>
              </a:rPr>
              <a:t>Germany</a:t>
            </a:r>
          </a:p>
          <a:p>
            <a:r>
              <a:rPr lang="en-US" b="1" dirty="0" smtClean="0">
                <a:solidFill>
                  <a:srgbClr val="F2C400"/>
                </a:solidFill>
              </a:rPr>
              <a:t>Russia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Serbia</a:t>
            </a:r>
          </a:p>
          <a:p>
            <a:r>
              <a:rPr lang="en-US" b="1" dirty="0" smtClean="0">
                <a:solidFill>
                  <a:srgbClr val="F2C400"/>
                </a:solidFill>
              </a:rPr>
              <a:t>United Kingdom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819400" y="3048000"/>
            <a:ext cx="2286000" cy="152400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33600" y="4114800"/>
            <a:ext cx="2590800" cy="38100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33600" y="3657600"/>
            <a:ext cx="2590800" cy="45720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200400" y="4114800"/>
            <a:ext cx="1524000" cy="129540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 1914 – </a:t>
            </a:r>
            <a:r>
              <a:rPr lang="en-US" dirty="0" smtClean="0">
                <a:hlinkClick r:id="rId3"/>
              </a:rPr>
              <a:t>German weapons</a:t>
            </a:r>
            <a:endParaRPr lang="en-US" dirty="0" smtClean="0"/>
          </a:p>
          <a:p>
            <a:r>
              <a:rPr lang="en-US" dirty="0" smtClean="0"/>
              <a:t>Christmas </a:t>
            </a:r>
            <a:r>
              <a:rPr lang="en-US" dirty="0" smtClean="0"/>
              <a:t>1914 – “The Silent Night”</a:t>
            </a:r>
          </a:p>
          <a:p>
            <a:r>
              <a:rPr lang="en-US" dirty="0" smtClean="0"/>
              <a:t>1915 - Italy jumps to the Triple Entente </a:t>
            </a:r>
          </a:p>
          <a:p>
            <a:endParaRPr lang="en-US" dirty="0" smtClean="0"/>
          </a:p>
          <a:p>
            <a:r>
              <a:rPr lang="en-US" dirty="0" smtClean="0"/>
              <a:t>Question: What is neutrality? If your friends were fighting, could you choose sides? How does this relate to the beginning of WWI?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Americans take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Pro-Central Power Sympathizers</a:t>
            </a:r>
          </a:p>
          <a:p>
            <a:pPr lvl="1"/>
            <a:r>
              <a:rPr lang="en-US" dirty="0" smtClean="0"/>
              <a:t>8 million German Americans</a:t>
            </a:r>
          </a:p>
          <a:p>
            <a:pPr lvl="2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4.5 million Irish Americans</a:t>
            </a:r>
          </a:p>
          <a:p>
            <a:pPr lvl="2"/>
            <a:r>
              <a:rPr lang="en-US" dirty="0" smtClean="0"/>
              <a:t>Why?</a:t>
            </a:r>
          </a:p>
          <a:p>
            <a:r>
              <a:rPr lang="en-US" dirty="0" smtClean="0"/>
              <a:t>Pro-Neutrality</a:t>
            </a:r>
          </a:p>
          <a:p>
            <a:pPr lvl="1"/>
            <a:r>
              <a:rPr lang="en-US" dirty="0" smtClean="0"/>
              <a:t>“Preparedness” movement logic:</a:t>
            </a:r>
          </a:p>
          <a:p>
            <a:pPr lvl="2"/>
            <a:r>
              <a:rPr lang="en-US" dirty="0" smtClean="0"/>
              <a:t>“Preparing for war is the best way to stay out of it.”</a:t>
            </a:r>
          </a:p>
          <a:p>
            <a:pPr lvl="2"/>
            <a:r>
              <a:rPr lang="en-US" dirty="0" smtClean="0"/>
              <a:t>“If the U.S. is pulled in, it’s better to be prepared.”</a:t>
            </a:r>
          </a:p>
        </p:txBody>
      </p:sp>
    </p:spTree>
    <p:extLst>
      <p:ext uri="{BB962C8B-B14F-4D97-AF65-F5344CB8AC3E}">
        <p14:creationId xmlns:p14="http://schemas.microsoft.com/office/powerpoint/2010/main" val="28744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Americans take 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Pro-Allied Power Sympathizers</a:t>
            </a:r>
          </a:p>
          <a:p>
            <a:pPr lvl="1"/>
            <a:r>
              <a:rPr lang="en-US" dirty="0" smtClean="0"/>
              <a:t>The general public share ties </a:t>
            </a:r>
            <a:r>
              <a:rPr lang="en-US" dirty="0"/>
              <a:t>to __________________ heritage </a:t>
            </a:r>
            <a:r>
              <a:rPr lang="en-US" dirty="0" smtClean="0"/>
              <a:t>and </a:t>
            </a:r>
            <a:r>
              <a:rPr lang="en-US" dirty="0"/>
              <a:t>the __________________ </a:t>
            </a:r>
            <a:endParaRPr lang="en-US" dirty="0" smtClean="0"/>
          </a:p>
          <a:p>
            <a:pPr lvl="1"/>
            <a:r>
              <a:rPr lang="en-US" dirty="0" smtClean="0"/>
              <a:t>American government and military back the British</a:t>
            </a:r>
          </a:p>
          <a:p>
            <a:pPr lvl="2"/>
            <a:r>
              <a:rPr lang="en-US" dirty="0" smtClean="0"/>
              <a:t>The British control war news to the U.S.</a:t>
            </a:r>
          </a:p>
          <a:p>
            <a:pPr lvl="1"/>
            <a:r>
              <a:rPr lang="en-US" dirty="0" smtClean="0"/>
              <a:t>American </a:t>
            </a:r>
            <a:r>
              <a:rPr lang="en-US" dirty="0"/>
              <a:t>__________________ and </a:t>
            </a:r>
            <a:r>
              <a:rPr lang="en-US" dirty="0" smtClean="0"/>
              <a:t>banks support the </a:t>
            </a:r>
            <a:r>
              <a:rPr lang="en-US" dirty="0"/>
              <a:t>__________________ </a:t>
            </a:r>
            <a:endParaRPr lang="en-US" dirty="0" smtClean="0"/>
          </a:p>
          <a:p>
            <a:r>
              <a:rPr lang="en-US" dirty="0"/>
              <a:t>__________________</a:t>
            </a:r>
            <a:endParaRPr lang="en-US" dirty="0" smtClean="0"/>
          </a:p>
          <a:p>
            <a:pPr lvl="1"/>
            <a:r>
              <a:rPr lang="en-US" dirty="0" smtClean="0"/>
              <a:t>Information designed to influence opinion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2286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British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667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French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962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businesses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29833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Allies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724400"/>
            <a:ext cx="300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Propaganda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4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Hannawi</a:t>
            </a:r>
            <a:r>
              <a:rPr lang="en-US" dirty="0" smtClean="0"/>
              <a:t> Lesson #1 – American’s don’t like it when people blow up their ships, </a:t>
            </a:r>
            <a:r>
              <a:rPr lang="en-US" dirty="0" err="1" smtClean="0"/>
              <a:t>er</a:t>
            </a:r>
            <a:r>
              <a:rPr lang="en-US" dirty="0" smtClean="0"/>
              <a:t>, stuff</a:t>
            </a:r>
          </a:p>
          <a:p>
            <a:r>
              <a:rPr lang="en-US" dirty="0" smtClean="0"/>
              <a:t>The British </a:t>
            </a:r>
            <a:r>
              <a:rPr lang="en-US" dirty="0"/>
              <a:t>__________________ German </a:t>
            </a:r>
            <a:r>
              <a:rPr lang="en-US" dirty="0" smtClean="0"/>
              <a:t>ports</a:t>
            </a:r>
          </a:p>
          <a:p>
            <a:pPr lvl="1"/>
            <a:r>
              <a:rPr lang="en-US" dirty="0" smtClean="0"/>
              <a:t>U.S. dislikes the inspection of our ships</a:t>
            </a:r>
          </a:p>
          <a:p>
            <a:pPr lvl="1"/>
            <a:r>
              <a:rPr lang="en-US" dirty="0" smtClean="0"/>
              <a:t>Even more, the U.S. dislikes the German’s announcement to sink any ships around Britain</a:t>
            </a:r>
          </a:p>
          <a:p>
            <a:r>
              <a:rPr lang="en-US" dirty="0" smtClean="0"/>
              <a:t>May 7, 1915 – the </a:t>
            </a:r>
            <a:r>
              <a:rPr lang="en-US" dirty="0"/>
              <a:t>__________________ is </a:t>
            </a:r>
            <a:r>
              <a:rPr lang="en-US" dirty="0" smtClean="0"/>
              <a:t>sunk</a:t>
            </a:r>
          </a:p>
          <a:p>
            <a:pPr lvl="1"/>
            <a:r>
              <a:rPr lang="en-US" dirty="0" smtClean="0"/>
              <a:t>1,200 die, including _______ </a:t>
            </a:r>
            <a:r>
              <a:rPr lang="en-US" dirty="0"/>
              <a:t>Americans</a:t>
            </a:r>
            <a:endParaRPr lang="en-US" dirty="0" smtClean="0"/>
          </a:p>
          <a:p>
            <a:pPr lvl="1"/>
            <a:r>
              <a:rPr lang="en-US" dirty="0" smtClean="0"/>
              <a:t>Germans promise they won’t sink any more merchant ships… without warning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2743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blockade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4419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Lusitania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876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128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528</Words>
  <Application>Microsoft Office PowerPoint</Application>
  <PresentationFormat>On-screen Show (4:3)</PresentationFormat>
  <Paragraphs>109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Chapter 9 – World War I and Its Aftermath</vt:lpstr>
      <vt:lpstr>Alliances &amp; Militarism</vt:lpstr>
      <vt:lpstr>Alliances</vt:lpstr>
      <vt:lpstr>Imperialism &amp; Nationalism</vt:lpstr>
      <vt:lpstr>Alliances Are Triggered</vt:lpstr>
      <vt:lpstr>PowerPoint Presentation</vt:lpstr>
      <vt:lpstr>Americans take sides</vt:lpstr>
      <vt:lpstr>Americans take sides</vt:lpstr>
      <vt:lpstr>Moving to War</vt:lpstr>
      <vt:lpstr>PowerPoint Presentation</vt:lpstr>
      <vt:lpstr>PowerPoint Presentation</vt:lpstr>
      <vt:lpstr>The U.S. Declares War</vt:lpstr>
      <vt:lpstr>END</vt:lpstr>
    </vt:vector>
  </TitlesOfParts>
  <Company>Lake Shore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– World War I and Its Aftermath</dc:title>
  <dc:creator>hstech</dc:creator>
  <cp:lastModifiedBy>Dawn Hannawi</cp:lastModifiedBy>
  <cp:revision>17</cp:revision>
  <cp:lastPrinted>2019-10-22T12:50:31Z</cp:lastPrinted>
  <dcterms:created xsi:type="dcterms:W3CDTF">2010-12-20T23:27:18Z</dcterms:created>
  <dcterms:modified xsi:type="dcterms:W3CDTF">2019-10-22T19:19:28Z</dcterms:modified>
</cp:coreProperties>
</file>