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3" r:id="rId5"/>
    <p:sldId id="258" r:id="rId6"/>
    <p:sldId id="259"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6DE9865-865A-4842-8AC7-8E056EA0FD63}" type="datetimeFigureOut">
              <a:rPr lang="en-US" smtClean="0"/>
              <a:t>12/12/2019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8313E7-4A9D-413D-A436-B95251086FB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E9865-865A-4842-8AC7-8E056EA0FD63}"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8313E7-4A9D-413D-A436-B95251086FB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98313E7-4A9D-413D-A436-B95251086FB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DE9865-865A-4842-8AC7-8E056EA0FD63}"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DE9865-865A-4842-8AC7-8E056EA0FD63}"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098313E7-4A9D-413D-A436-B95251086FB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6DE9865-865A-4842-8AC7-8E056EA0FD63}" type="datetimeFigureOut">
              <a:rPr lang="en-US" smtClean="0"/>
              <a:t>12/12/2019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98313E7-4A9D-413D-A436-B95251086FB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6DE9865-865A-4842-8AC7-8E056EA0FD63}"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8313E7-4A9D-413D-A436-B95251086FB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6DE9865-865A-4842-8AC7-8E056EA0FD63}" type="datetimeFigureOut">
              <a:rPr lang="en-US" smtClean="0"/>
              <a:t>12/12/2019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98313E7-4A9D-413D-A436-B95251086FB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DE9865-865A-4842-8AC7-8E056EA0FD63}"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098313E7-4A9D-413D-A436-B95251086F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6DE9865-865A-4842-8AC7-8E056EA0FD63}"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98313E7-4A9D-413D-A436-B95251086F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98313E7-4A9D-413D-A436-B95251086FB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6DE9865-865A-4842-8AC7-8E056EA0FD63}" type="datetimeFigureOut">
              <a:rPr lang="en-US" smtClean="0"/>
              <a:t>12/12/2019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98313E7-4A9D-413D-A436-B95251086FB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6DE9865-865A-4842-8AC7-8E056EA0FD63}" type="datetimeFigureOut">
              <a:rPr lang="en-US" smtClean="0"/>
              <a:t>12/12/2019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6DE9865-865A-4842-8AC7-8E056EA0FD63}" type="datetimeFigureOut">
              <a:rPr lang="en-US" smtClean="0"/>
              <a:t>12/12/2019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98313E7-4A9D-413D-A436-B95251086FB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000" dirty="0" smtClean="0"/>
              <a:t>Oh Snap! A Finger Snap Mini lab </a:t>
            </a:r>
            <a:endParaRPr lang="en-US" sz="2000" dirty="0"/>
          </a:p>
        </p:txBody>
      </p:sp>
      <p:sp>
        <p:nvSpPr>
          <p:cNvPr id="2" name="Title 1"/>
          <p:cNvSpPr>
            <a:spLocks noGrp="1"/>
          </p:cNvSpPr>
          <p:nvPr>
            <p:ph type="ctrTitle"/>
          </p:nvPr>
        </p:nvSpPr>
        <p:spPr/>
        <p:txBody>
          <a:bodyPr/>
          <a:lstStyle/>
          <a:p>
            <a:r>
              <a:rPr lang="en-US" smtClean="0"/>
              <a:t/>
            </a:r>
            <a:br>
              <a:rPr lang="en-US" smtClean="0"/>
            </a:br>
            <a:r>
              <a:rPr lang="en-US" smtClean="0"/>
              <a:t>The Scientific Method</a:t>
            </a:r>
            <a:endParaRPr lang="en-US" dirty="0"/>
          </a:p>
        </p:txBody>
      </p:sp>
    </p:spTree>
    <p:extLst>
      <p:ext uri="{BB962C8B-B14F-4D97-AF65-F5344CB8AC3E}">
        <p14:creationId xmlns:p14="http://schemas.microsoft.com/office/powerpoint/2010/main" val="2056754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Question</a:t>
            </a:r>
            <a:endParaRPr lang="en-US" dirty="0"/>
          </a:p>
        </p:txBody>
      </p:sp>
      <p:sp>
        <p:nvSpPr>
          <p:cNvPr id="3" name="Content Placeholder 2"/>
          <p:cNvSpPr>
            <a:spLocks noGrp="1"/>
          </p:cNvSpPr>
          <p:nvPr>
            <p:ph sz="half" idx="1"/>
          </p:nvPr>
        </p:nvSpPr>
        <p:spPr>
          <a:xfrm>
            <a:off x="301752" y="1600200"/>
            <a:ext cx="4117848" cy="4648200"/>
          </a:xfrm>
        </p:spPr>
        <p:txBody>
          <a:bodyPr>
            <a:normAutofit/>
          </a:bodyPr>
          <a:lstStyle/>
          <a:p>
            <a:pPr marL="514350" indent="-514350">
              <a:buFont typeface="+mj-lt"/>
              <a:buAutoNum type="arabicPeriod"/>
            </a:pPr>
            <a:r>
              <a:rPr lang="en-US" sz="3600" dirty="0" smtClean="0"/>
              <a:t>The </a:t>
            </a:r>
            <a:r>
              <a:rPr lang="en-US" sz="3600" b="1" u="sng" dirty="0" smtClean="0"/>
              <a:t>question</a:t>
            </a:r>
            <a:r>
              <a:rPr lang="en-US" sz="3600" dirty="0" smtClean="0"/>
              <a:t> to analyze:</a:t>
            </a:r>
          </a:p>
          <a:p>
            <a:pPr marL="1062990" lvl="2" indent="-514350"/>
            <a:r>
              <a:rPr lang="en-US" sz="3200" dirty="0" smtClean="0"/>
              <a:t>What makes the noise when a person snaps his/her fingers? </a:t>
            </a:r>
          </a:p>
        </p:txBody>
      </p:sp>
      <p:pic>
        <p:nvPicPr>
          <p:cNvPr id="2050" name="Picture 2" descr="Image result for question scientific method"/>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05400" y="1676400"/>
            <a:ext cx="3320813" cy="43569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104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Gather </a:t>
            </a:r>
            <a:endParaRPr lang="en-US" dirty="0"/>
          </a:p>
        </p:txBody>
      </p:sp>
      <p:sp>
        <p:nvSpPr>
          <p:cNvPr id="3" name="Content Placeholder 2"/>
          <p:cNvSpPr>
            <a:spLocks noGrp="1"/>
          </p:cNvSpPr>
          <p:nvPr>
            <p:ph sz="half" idx="1"/>
          </p:nvPr>
        </p:nvSpPr>
        <p:spPr>
          <a:xfrm>
            <a:off x="301752" y="1600200"/>
            <a:ext cx="4194048" cy="4800600"/>
          </a:xfrm>
        </p:spPr>
        <p:txBody>
          <a:bodyPr>
            <a:normAutofit lnSpcReduction="10000"/>
          </a:bodyPr>
          <a:lstStyle/>
          <a:p>
            <a:pPr marL="514350" indent="-514350">
              <a:buFont typeface="+mj-lt"/>
              <a:buAutoNum type="arabicPeriod" startAt="2"/>
            </a:pPr>
            <a:r>
              <a:rPr lang="en-US" sz="3600" dirty="0" smtClean="0"/>
              <a:t>Gather information about the question: </a:t>
            </a:r>
          </a:p>
          <a:p>
            <a:pPr lvl="2"/>
            <a:r>
              <a:rPr lang="en-US" sz="3000" dirty="0" smtClean="0">
                <a:solidFill>
                  <a:schemeClr val="tx1"/>
                </a:solidFill>
              </a:rPr>
              <a:t>Snap your fingers and write down what you observe. </a:t>
            </a:r>
          </a:p>
          <a:p>
            <a:pPr lvl="2"/>
            <a:r>
              <a:rPr lang="en-US" sz="3000" dirty="0" smtClean="0">
                <a:solidFill>
                  <a:schemeClr val="tx1"/>
                </a:solidFill>
              </a:rPr>
              <a:t>Write at least three observations down. </a:t>
            </a:r>
            <a:endParaRPr lang="en-US" sz="3000" dirty="0">
              <a:solidFill>
                <a:schemeClr val="tx1"/>
              </a:solidFill>
            </a:endParaRPr>
          </a:p>
        </p:txBody>
      </p:sp>
      <p:pic>
        <p:nvPicPr>
          <p:cNvPr id="3087" name="Picture 15" descr="C:\Users\hannada\AppData\Local\Microsoft\Windows\INetCache\IE\1KTKI0YT\glass-36749_960_720[1].p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105400" y="2133600"/>
            <a:ext cx="3538865" cy="3676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7677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Hypothesis</a:t>
            </a:r>
            <a:endParaRPr lang="en-US" dirty="0"/>
          </a:p>
        </p:txBody>
      </p:sp>
      <p:sp>
        <p:nvSpPr>
          <p:cNvPr id="3" name="Content Placeholder 2"/>
          <p:cNvSpPr>
            <a:spLocks noGrp="1"/>
          </p:cNvSpPr>
          <p:nvPr>
            <p:ph sz="quarter" idx="1"/>
          </p:nvPr>
        </p:nvSpPr>
        <p:spPr>
          <a:xfrm>
            <a:off x="457200" y="1600200"/>
            <a:ext cx="8229600" cy="4876800"/>
          </a:xfrm>
        </p:spPr>
        <p:txBody>
          <a:bodyPr>
            <a:normAutofit/>
          </a:bodyPr>
          <a:lstStyle/>
          <a:p>
            <a:pPr marL="514350" indent="-514350">
              <a:buFont typeface="+mj-lt"/>
              <a:buAutoNum type="arabicPeriod" startAt="3"/>
            </a:pPr>
            <a:r>
              <a:rPr lang="en-US" sz="4000" dirty="0" smtClean="0"/>
              <a:t>Theorize a </a:t>
            </a:r>
            <a:r>
              <a:rPr lang="en-US" sz="4000" b="1" dirty="0" smtClean="0"/>
              <a:t>hypothesis</a:t>
            </a:r>
            <a:r>
              <a:rPr lang="en-US" sz="4000" dirty="0" smtClean="0"/>
              <a:t>, or assumption about the question: </a:t>
            </a:r>
          </a:p>
          <a:p>
            <a:pPr marL="1062990" lvl="2" indent="-514350"/>
            <a:r>
              <a:rPr lang="en-US" sz="3600" dirty="0" smtClean="0"/>
              <a:t>After observing, hypothesis how and at what point the noise is actually being made. </a:t>
            </a:r>
            <a:endParaRPr lang="en-US" sz="3600" dirty="0"/>
          </a:p>
        </p:txBody>
      </p:sp>
    </p:spTree>
    <p:extLst>
      <p:ext uri="{BB962C8B-B14F-4D97-AF65-F5344CB8AC3E}">
        <p14:creationId xmlns:p14="http://schemas.microsoft.com/office/powerpoint/2010/main" val="3194792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228601" y="1524000"/>
            <a:ext cx="6605860" cy="5181600"/>
          </a:xfrm>
        </p:spPr>
        <p:txBody>
          <a:bodyPr>
            <a:normAutofit/>
          </a:bodyPr>
          <a:lstStyle/>
          <a:p>
            <a:pPr marL="514350" indent="-514350">
              <a:buFont typeface="+mj-lt"/>
              <a:buAutoNum type="arabicPeriod" startAt="4"/>
            </a:pPr>
            <a:r>
              <a:rPr lang="en-US" b="1" dirty="0" smtClean="0"/>
              <a:t>Test </a:t>
            </a:r>
            <a:r>
              <a:rPr lang="en-US" dirty="0" smtClean="0"/>
              <a:t>the hypothesis by experimentation. </a:t>
            </a:r>
            <a:r>
              <a:rPr lang="en-US" i="1" dirty="0" smtClean="0"/>
              <a:t>Try isolating each action:</a:t>
            </a:r>
          </a:p>
          <a:p>
            <a:pPr marL="914400" lvl="1" indent="-514350">
              <a:buClr>
                <a:schemeClr val="tx1"/>
              </a:buClr>
              <a:buFont typeface="+mj-lt"/>
              <a:buAutoNum type="alphaUcPeriod"/>
            </a:pPr>
            <a:r>
              <a:rPr lang="en-US" dirty="0" smtClean="0"/>
              <a:t>Try to snap your fingers so that your middle finger (3) does not actually touch your palm. If this is too difficult you can use your other hand to block the middle finger from making contact with the palm. </a:t>
            </a:r>
          </a:p>
          <a:p>
            <a:pPr marL="914400" lvl="1" indent="-514350">
              <a:buClr>
                <a:schemeClr val="tx1"/>
              </a:buClr>
              <a:buFont typeface="+mj-lt"/>
              <a:buAutoNum type="alphaUcPeriod"/>
            </a:pPr>
            <a:r>
              <a:rPr lang="en-US" dirty="0" smtClean="0"/>
              <a:t>Try snapping with your pointer (2). </a:t>
            </a:r>
          </a:p>
          <a:p>
            <a:pPr marL="914400" lvl="1" indent="-514350">
              <a:buClr>
                <a:schemeClr val="tx1"/>
              </a:buClr>
              <a:buFont typeface="+mj-lt"/>
              <a:buAutoNum type="alphaUcPeriod"/>
            </a:pPr>
            <a:r>
              <a:rPr lang="en-US" dirty="0" smtClean="0"/>
              <a:t>Try snapping so that all other fingers are pointed up (5, 4, 2). </a:t>
            </a:r>
          </a:p>
          <a:p>
            <a:pPr marL="914400" lvl="1" indent="-514350">
              <a:buClr>
                <a:schemeClr val="tx1"/>
              </a:buClr>
              <a:buFont typeface="+mj-lt"/>
              <a:buAutoNum type="alphaUcPeriod"/>
            </a:pPr>
            <a:r>
              <a:rPr lang="en-US" dirty="0" smtClean="0"/>
              <a:t>Now, snap normally. Why is it louder? </a:t>
            </a: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400" t="2212"/>
          <a:stretch/>
        </p:blipFill>
        <p:spPr bwMode="auto">
          <a:xfrm>
            <a:off x="6834461" y="2362200"/>
            <a:ext cx="2309539" cy="302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2609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457200" y="1600200"/>
            <a:ext cx="8229600" cy="5029200"/>
          </a:xfrm>
        </p:spPr>
        <p:txBody>
          <a:bodyPr>
            <a:normAutofit/>
          </a:bodyPr>
          <a:lstStyle/>
          <a:p>
            <a:pPr marL="514350" indent="-514350">
              <a:buFont typeface="+mj-lt"/>
              <a:buAutoNum type="arabicPeriod" startAt="4"/>
            </a:pPr>
            <a:r>
              <a:rPr lang="en-US" b="1" dirty="0" smtClean="0"/>
              <a:t>Record </a:t>
            </a:r>
            <a:r>
              <a:rPr lang="en-US" dirty="0"/>
              <a:t>and analyze data on the experiment (record what your findings were from A,B,C and D). </a:t>
            </a:r>
          </a:p>
          <a:p>
            <a:pPr marL="514350" indent="-514350">
              <a:buFont typeface="+mj-lt"/>
              <a:buAutoNum type="arabicPeriod" startAt="4"/>
            </a:pPr>
            <a:r>
              <a:rPr lang="en-US" b="1" dirty="0" smtClean="0"/>
              <a:t>Draw </a:t>
            </a:r>
            <a:r>
              <a:rPr lang="en-US" b="1" dirty="0"/>
              <a:t>conclusions </a:t>
            </a:r>
            <a:r>
              <a:rPr lang="en-US" dirty="0"/>
              <a:t>on what the experiment’s data revealed. What is actually making the noise? </a:t>
            </a:r>
          </a:p>
        </p:txBody>
      </p:sp>
    </p:spTree>
    <p:extLst>
      <p:ext uri="{BB962C8B-B14F-4D97-AF65-F5344CB8AC3E}">
        <p14:creationId xmlns:p14="http://schemas.microsoft.com/office/powerpoint/2010/main" val="96663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The Physics Behind a Finger Snap!</a:t>
            </a:r>
            <a:endParaRPr lang="en-US" dirty="0"/>
          </a:p>
        </p:txBody>
      </p:sp>
      <p:sp>
        <p:nvSpPr>
          <p:cNvPr id="3" name="Content Placeholder 2"/>
          <p:cNvSpPr>
            <a:spLocks noGrp="1"/>
          </p:cNvSpPr>
          <p:nvPr>
            <p:ph sz="quarter" idx="1"/>
          </p:nvPr>
        </p:nvSpPr>
        <p:spPr>
          <a:xfrm>
            <a:off x="152400" y="1600200"/>
            <a:ext cx="8839200" cy="4800600"/>
          </a:xfrm>
        </p:spPr>
        <p:txBody>
          <a:bodyPr>
            <a:normAutofit fontScale="85000" lnSpcReduction="20000"/>
          </a:bodyPr>
          <a:lstStyle/>
          <a:p>
            <a:r>
              <a:rPr lang="en-US" dirty="0" smtClean="0"/>
              <a:t>There are three components to the snapping finger sound: </a:t>
            </a:r>
          </a:p>
          <a:p>
            <a:pPr marL="731520" lvl="1" indent="-457200">
              <a:buFont typeface="+mj-lt"/>
              <a:buAutoNum type="arabicPeriod"/>
            </a:pPr>
            <a:r>
              <a:rPr lang="en-US" dirty="0" smtClean="0"/>
              <a:t>The "friction" or "sliding" sound between the third (middle) finger and the thumb. </a:t>
            </a:r>
          </a:p>
          <a:p>
            <a:pPr marL="731520" lvl="1" indent="-457200">
              <a:buFont typeface="+mj-lt"/>
              <a:buAutoNum type="arabicPeriod"/>
            </a:pPr>
            <a:r>
              <a:rPr lang="en-US" dirty="0" smtClean="0"/>
              <a:t>The "impact" sound from the third finger colliding with a groove created by contacting the fourth (ring) finger with the palm. </a:t>
            </a:r>
          </a:p>
          <a:p>
            <a:pPr marL="731520" lvl="1" indent="-457200">
              <a:buFont typeface="+mj-lt"/>
              <a:buAutoNum type="arabicPeriod"/>
            </a:pPr>
            <a:r>
              <a:rPr lang="en-US" dirty="0" smtClean="0"/>
              <a:t>The "pop" sound from the rapid compression and subsequent decompression of air. The third "pop" sound is the most audible of the three components and because it is caused by a compression of air between the fast moving second finger, the palm and third finger. The second finger must hit both the palm and a small portion of the top of the third finger in order to get the full "snap" sound. If the second finger only hits the palm (like in 4C of the experiment), only the first two components will be heard and there will be a significant reduction in the total "snap" sound. This usually happens because the third finger is simply not in contact with the palm, but it can also happen if the third finger doesn't align properly with the striking point of the second finger. In this case, no part of the second finger lands anywhere on top of the third finger and ends up only hitting the palm. </a:t>
            </a:r>
            <a:endParaRPr lang="en-US" dirty="0"/>
          </a:p>
        </p:txBody>
      </p:sp>
    </p:spTree>
    <p:extLst>
      <p:ext uri="{BB962C8B-B14F-4D97-AF65-F5344CB8AC3E}">
        <p14:creationId xmlns:p14="http://schemas.microsoft.com/office/powerpoint/2010/main" val="1770692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lstStyle/>
          <a:p>
            <a:r>
              <a:rPr lang="en-US" dirty="0" smtClean="0"/>
              <a:t>END</a:t>
            </a:r>
            <a:endParaRPr lang="en-US" dirty="0"/>
          </a:p>
        </p:txBody>
      </p:sp>
    </p:spTree>
    <p:extLst>
      <p:ext uri="{BB962C8B-B14F-4D97-AF65-F5344CB8AC3E}">
        <p14:creationId xmlns:p14="http://schemas.microsoft.com/office/powerpoint/2010/main" val="71360690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123</TotalTime>
  <Words>447</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Civic</vt:lpstr>
      <vt:lpstr> The Scientific Method</vt:lpstr>
      <vt:lpstr>Question</vt:lpstr>
      <vt:lpstr>Gather </vt:lpstr>
      <vt:lpstr>Hypothesis</vt:lpstr>
      <vt:lpstr>PowerPoint Presentation</vt:lpstr>
      <vt:lpstr>PowerPoint Presentation</vt:lpstr>
      <vt:lpstr>The Physics Behind a Finger Snap!</vt:lpstr>
      <vt:lpstr>END</vt:lpstr>
    </vt:vector>
  </TitlesOfParts>
  <Company>L'Anse Creuse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scientific method</dc:title>
  <dc:creator>Dawn Hannawi</dc:creator>
  <cp:lastModifiedBy>Dawn Hannawi</cp:lastModifiedBy>
  <cp:revision>6</cp:revision>
  <dcterms:created xsi:type="dcterms:W3CDTF">2019-12-12T14:51:16Z</dcterms:created>
  <dcterms:modified xsi:type="dcterms:W3CDTF">2019-12-12T16:54:50Z</dcterms:modified>
</cp:coreProperties>
</file>